
<file path=[Content_Types].xml><?xml version="1.0" encoding="utf-8"?>
<Types xmlns="http://schemas.openxmlformats.org/package/2006/content-types">
  <Default Extension="xml" ContentType="application/xml"/>
  <Default Extension="jpg" ContentType="image/jpeg"/>
  <Default Extension="jpeg" ContentType="image/jpeg"/>
  <Default Extension="emf" ContentType="image/x-emf"/>
  <Default Extension="xlsx" ContentType="application/vnd.openxmlformats-officedocument.spreadsheetml.sheet"/>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56" r:id="rId2"/>
    <p:sldId id="272" r:id="rId3"/>
    <p:sldId id="268" r:id="rId4"/>
    <p:sldId id="262" r:id="rId5"/>
    <p:sldId id="269" r:id="rId6"/>
    <p:sldId id="267" r:id="rId7"/>
    <p:sldId id="264" r:id="rId8"/>
    <p:sldId id="270" r:id="rId9"/>
    <p:sldId id="260" r:id="rId10"/>
    <p:sldId id="261" r:id="rId11"/>
    <p:sldId id="265" r:id="rId12"/>
    <p:sldId id="271" r:id="rId13"/>
    <p:sldId id="257"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9290" autoAdjust="0"/>
  </p:normalViewPr>
  <p:slideViewPr>
    <p:cSldViewPr snapToGrid="0" snapToObjects="1">
      <p:cViewPr>
        <p:scale>
          <a:sx n="66" d="100"/>
          <a:sy n="66" d="100"/>
        </p:scale>
        <p:origin x="-1600" y="-8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4"/>
    </mc:Choice>
    <mc:Fallback>
      <c:style val="14"/>
    </mc:Fallback>
  </mc:AlternateContent>
  <c:chart>
    <c:autoTitleDeleted val="0"/>
    <c:plotArea>
      <c:layout>
        <c:manualLayout>
          <c:layoutTarget val="inner"/>
          <c:xMode val="edge"/>
          <c:yMode val="edge"/>
          <c:x val="0.148821104475655"/>
          <c:y val="0.041741552473561"/>
          <c:w val="0.725273372129705"/>
          <c:h val="0.69767798199623"/>
        </c:manualLayout>
      </c:layout>
      <c:barChart>
        <c:barDir val="col"/>
        <c:grouping val="percentStacked"/>
        <c:varyColors val="0"/>
        <c:ser>
          <c:idx val="0"/>
          <c:order val="0"/>
          <c:tx>
            <c:strRef>
              <c:f>Sheet1!$B$1</c:f>
              <c:strCache>
                <c:ptCount val="1"/>
                <c:pt idx="0">
                  <c:v>Female</c:v>
                </c:pt>
              </c:strCache>
            </c:strRef>
          </c:tx>
          <c:invertIfNegative val="0"/>
          <c:cat>
            <c:strRef>
              <c:f>Sheet1!$A$2:$A$7</c:f>
              <c:strCache>
                <c:ptCount val="6"/>
                <c:pt idx="0">
                  <c:v>Presidency</c:v>
                </c:pt>
                <c:pt idx="1">
                  <c:v>National board</c:v>
                </c:pt>
                <c:pt idx="2">
                  <c:v>Council</c:v>
                </c:pt>
                <c:pt idx="3">
                  <c:v>National Chairs</c:v>
                </c:pt>
                <c:pt idx="4">
                  <c:v>State T&amp;A</c:v>
                </c:pt>
                <c:pt idx="5">
                  <c:v>ITP coordinators</c:v>
                </c:pt>
              </c:strCache>
            </c:strRef>
          </c:cat>
          <c:val>
            <c:numRef>
              <c:f>Sheet1!$B$2:$B$7</c:f>
              <c:numCache>
                <c:formatCode>General</c:formatCode>
                <c:ptCount val="6"/>
                <c:pt idx="0">
                  <c:v>0.0</c:v>
                </c:pt>
                <c:pt idx="1">
                  <c:v>14.0</c:v>
                </c:pt>
                <c:pt idx="2">
                  <c:v>32.0</c:v>
                </c:pt>
                <c:pt idx="3">
                  <c:v>31.0</c:v>
                </c:pt>
                <c:pt idx="4">
                  <c:v>71.0</c:v>
                </c:pt>
                <c:pt idx="5">
                  <c:v>53.0</c:v>
                </c:pt>
              </c:numCache>
            </c:numRef>
          </c:val>
        </c:ser>
        <c:ser>
          <c:idx val="1"/>
          <c:order val="1"/>
          <c:tx>
            <c:strRef>
              <c:f>Sheet1!$C$1</c:f>
              <c:strCache>
                <c:ptCount val="1"/>
                <c:pt idx="0">
                  <c:v>Male</c:v>
                </c:pt>
              </c:strCache>
            </c:strRef>
          </c:tx>
          <c:invertIfNegative val="0"/>
          <c:cat>
            <c:strRef>
              <c:f>Sheet1!$A$2:$A$7</c:f>
              <c:strCache>
                <c:ptCount val="6"/>
                <c:pt idx="0">
                  <c:v>Presidency</c:v>
                </c:pt>
                <c:pt idx="1">
                  <c:v>National board</c:v>
                </c:pt>
                <c:pt idx="2">
                  <c:v>Council</c:v>
                </c:pt>
                <c:pt idx="3">
                  <c:v>National Chairs</c:v>
                </c:pt>
                <c:pt idx="4">
                  <c:v>State T&amp;A</c:v>
                </c:pt>
                <c:pt idx="5">
                  <c:v>ITP coordinators</c:v>
                </c:pt>
              </c:strCache>
            </c:strRef>
          </c:cat>
          <c:val>
            <c:numRef>
              <c:f>Sheet1!$C$2:$C$7</c:f>
              <c:numCache>
                <c:formatCode>General</c:formatCode>
                <c:ptCount val="6"/>
                <c:pt idx="0">
                  <c:v>100.0</c:v>
                </c:pt>
                <c:pt idx="1">
                  <c:v>86.0</c:v>
                </c:pt>
                <c:pt idx="2">
                  <c:v>68.0</c:v>
                </c:pt>
                <c:pt idx="3">
                  <c:v>69.0</c:v>
                </c:pt>
                <c:pt idx="4">
                  <c:v>29.0</c:v>
                </c:pt>
                <c:pt idx="5">
                  <c:v>47.0</c:v>
                </c:pt>
              </c:numCache>
            </c:numRef>
          </c:val>
        </c:ser>
        <c:dLbls>
          <c:showLegendKey val="0"/>
          <c:showVal val="0"/>
          <c:showCatName val="0"/>
          <c:showSerName val="0"/>
          <c:showPercent val="0"/>
          <c:showBubbleSize val="0"/>
        </c:dLbls>
        <c:gapWidth val="150"/>
        <c:overlap val="100"/>
        <c:axId val="2093281992"/>
        <c:axId val="2093283784"/>
      </c:barChart>
      <c:catAx>
        <c:axId val="2093281992"/>
        <c:scaling>
          <c:orientation val="minMax"/>
        </c:scaling>
        <c:delete val="0"/>
        <c:axPos val="b"/>
        <c:majorTickMark val="out"/>
        <c:minorTickMark val="none"/>
        <c:tickLblPos val="nextTo"/>
        <c:crossAx val="2093283784"/>
        <c:crosses val="autoZero"/>
        <c:auto val="1"/>
        <c:lblAlgn val="ctr"/>
        <c:lblOffset val="100"/>
        <c:noMultiLvlLbl val="0"/>
      </c:catAx>
      <c:valAx>
        <c:axId val="2093283784"/>
        <c:scaling>
          <c:orientation val="minMax"/>
        </c:scaling>
        <c:delete val="0"/>
        <c:axPos val="l"/>
        <c:majorGridlines/>
        <c:numFmt formatCode="0%" sourceLinked="1"/>
        <c:majorTickMark val="out"/>
        <c:minorTickMark val="none"/>
        <c:tickLblPos val="nextTo"/>
        <c:crossAx val="2093281992"/>
        <c:crosses val="autoZero"/>
        <c:crossBetween val="between"/>
        <c:majorUnit val="0.2"/>
      </c:valAx>
    </c:plotArea>
    <c:legend>
      <c:legendPos val="r"/>
      <c:layout>
        <c:manualLayout>
          <c:xMode val="edge"/>
          <c:yMode val="edge"/>
          <c:x val="0.84099755173968"/>
          <c:y val="0.356593724082248"/>
          <c:w val="0.157347602017036"/>
          <c:h val="0.160830799349968"/>
        </c:manualLayout>
      </c:layout>
      <c:overlay val="0"/>
    </c:legend>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CDE3AE5-B589-AE45-8F22-E69EE58418B7}" type="datetimeFigureOut">
              <a:rPr lang="en-US" smtClean="0"/>
              <a:t>22/10/17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4C4FDE5-9E35-434A-A10F-0831A78C5029}" type="slidenum">
              <a:rPr lang="en-US" smtClean="0"/>
              <a:t>‹#›</a:t>
            </a:fld>
            <a:endParaRPr lang="en-US"/>
          </a:p>
        </p:txBody>
      </p:sp>
    </p:spTree>
    <p:extLst>
      <p:ext uri="{BB962C8B-B14F-4D97-AF65-F5344CB8AC3E}">
        <p14:creationId xmlns:p14="http://schemas.microsoft.com/office/powerpoint/2010/main" val="415609492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a:t>
            </a:r>
            <a:r>
              <a:rPr lang="en-US" baseline="0" dirty="0" smtClean="0"/>
              <a:t> my name is Dr Kirsten Connan and I’m an obstetrician and </a:t>
            </a:r>
            <a:r>
              <a:rPr lang="en-US" baseline="0" dirty="0" smtClean="0"/>
              <a:t>gynaecologist – daughters call me – a </a:t>
            </a:r>
            <a:r>
              <a:rPr lang="en-US" baseline="0" dirty="0" err="1" smtClean="0"/>
              <a:t>vaginacologist</a:t>
            </a:r>
            <a:r>
              <a:rPr lang="en-US" baseline="0" dirty="0" smtClean="0"/>
              <a:t>! </a:t>
            </a:r>
            <a:endParaRPr lang="en-US" baseline="0" dirty="0" smtClean="0"/>
          </a:p>
          <a:p>
            <a:endParaRPr lang="en-US" baseline="0" dirty="0" smtClean="0"/>
          </a:p>
          <a:p>
            <a:r>
              <a:rPr lang="en-US" b="1" baseline="0" dirty="0" smtClean="0"/>
              <a:t>My Masters project is on ‘gender and leadership in O&amp;G’ – it is project that I anticipate will be actionable within my own specialty, but I hope also in the wider field of medicine. </a:t>
            </a:r>
            <a:endParaRPr lang="en-US" b="1" baseline="0" dirty="0" smtClean="0"/>
          </a:p>
          <a:p>
            <a:endParaRPr lang="en-US" b="1" baseline="0" dirty="0" smtClean="0"/>
          </a:p>
          <a:p>
            <a:endParaRPr lang="en-US" b="1" baseline="0" dirty="0" smtClean="0"/>
          </a:p>
          <a:p>
            <a:endParaRPr lang="en-US" baseline="0" dirty="0" smtClean="0"/>
          </a:p>
        </p:txBody>
      </p:sp>
      <p:sp>
        <p:nvSpPr>
          <p:cNvPr id="4" name="Slide Number Placeholder 3"/>
          <p:cNvSpPr>
            <a:spLocks noGrp="1"/>
          </p:cNvSpPr>
          <p:nvPr>
            <p:ph type="sldNum" sz="quarter" idx="10"/>
          </p:nvPr>
        </p:nvSpPr>
        <p:spPr/>
        <p:txBody>
          <a:bodyPr/>
          <a:lstStyle/>
          <a:p>
            <a:fld id="{54C4FDE5-9E35-434A-A10F-0831A78C5029}" type="slidenum">
              <a:rPr lang="en-US" smtClean="0"/>
              <a:t>1</a:t>
            </a:fld>
            <a:endParaRPr lang="en-US"/>
          </a:p>
        </p:txBody>
      </p:sp>
    </p:spTree>
    <p:extLst>
      <p:ext uri="{BB962C8B-B14F-4D97-AF65-F5344CB8AC3E}">
        <p14:creationId xmlns:p14="http://schemas.microsoft.com/office/powerpoint/2010/main" val="34096445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r>
              <a:rPr lang="en-US" baseline="0" dirty="0" smtClean="0"/>
              <a:t>Head of the discipline O&amp;G </a:t>
            </a:r>
          </a:p>
          <a:p>
            <a:endParaRPr lang="en-US" baseline="0" dirty="0" smtClean="0"/>
          </a:p>
          <a:p>
            <a:endParaRPr lang="en-US" dirty="0" smtClean="0"/>
          </a:p>
          <a:p>
            <a:r>
              <a:rPr lang="en-US" b="1" dirty="0" smtClean="0"/>
              <a:t>TOTAL 30.5%</a:t>
            </a:r>
            <a:r>
              <a:rPr lang="en-US" b="1" baseline="0" dirty="0" smtClean="0"/>
              <a:t> </a:t>
            </a:r>
            <a:endParaRPr lang="en-US" b="1" dirty="0"/>
          </a:p>
        </p:txBody>
      </p:sp>
      <p:sp>
        <p:nvSpPr>
          <p:cNvPr id="4" name="Slide Number Placeholder 3"/>
          <p:cNvSpPr>
            <a:spLocks noGrp="1"/>
          </p:cNvSpPr>
          <p:nvPr>
            <p:ph type="sldNum" sz="quarter" idx="10"/>
          </p:nvPr>
        </p:nvSpPr>
        <p:spPr/>
        <p:txBody>
          <a:bodyPr/>
          <a:lstStyle/>
          <a:p>
            <a:fld id="{54C4FDE5-9E35-434A-A10F-0831A78C5029}" type="slidenum">
              <a:rPr lang="en-US" smtClean="0"/>
              <a:t>11</a:t>
            </a:fld>
            <a:endParaRPr lang="en-US"/>
          </a:p>
        </p:txBody>
      </p:sp>
    </p:spTree>
    <p:extLst>
      <p:ext uri="{BB962C8B-B14F-4D97-AF65-F5344CB8AC3E}">
        <p14:creationId xmlns:p14="http://schemas.microsoft.com/office/powerpoint/2010/main" val="28960132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Unfortunately</a:t>
            </a:r>
            <a:r>
              <a:rPr lang="en-US" baseline="0" dirty="0" smtClean="0"/>
              <a:t> there is little past data on gender and leadership in O&amp;G in Australia and New Zealand and that</a:t>
            </a:r>
            <a:r>
              <a:rPr lang="uk-UA" baseline="0" dirty="0" smtClean="0"/>
              <a:t>’</a:t>
            </a:r>
            <a:r>
              <a:rPr lang="en-US" baseline="0" dirty="0" smtClean="0"/>
              <a:t>s why this study is important. There are no records on the gender of trainees and specialists in Australia and New Zealand before 2009. </a:t>
            </a:r>
          </a:p>
          <a:p>
            <a:endParaRPr lang="en-US" dirty="0" smtClean="0"/>
          </a:p>
          <a:p>
            <a:r>
              <a:rPr lang="en-US" dirty="0" smtClean="0"/>
              <a:t>2. Already my preliminary findings highlight</a:t>
            </a:r>
            <a:r>
              <a:rPr lang="en-US" baseline="0" dirty="0" smtClean="0"/>
              <a:t> that there is a significant gender leadership imbalance in O&amp;G in Australia and NZ and this is not representative of its members </a:t>
            </a:r>
          </a:p>
          <a:p>
            <a:endParaRPr lang="en-US" baseline="0" dirty="0" smtClean="0"/>
          </a:p>
          <a:p>
            <a:r>
              <a:rPr lang="en-US" baseline="0" dirty="0" smtClean="0"/>
              <a:t>3. I think the most interesting data for this project will come from my survey of the 2500 members of O&amp;G, which after a long approval process, goes out tomorrow. Its will be interesting to see if whether members themselves report gender bias and whether they see value the action of introducing gender quotas. </a:t>
            </a:r>
          </a:p>
          <a:p>
            <a:r>
              <a:rPr lang="en-US" baseline="0" dirty="0" smtClean="0"/>
              <a:t> </a:t>
            </a:r>
          </a:p>
          <a:p>
            <a:r>
              <a:rPr lang="en-US" baseline="0" smtClean="0"/>
              <a:t>Thank you! </a:t>
            </a:r>
            <a:endParaRPr lang="en-US" dirty="0" smtClean="0"/>
          </a:p>
        </p:txBody>
      </p:sp>
      <p:sp>
        <p:nvSpPr>
          <p:cNvPr id="4" name="Slide Number Placeholder 3"/>
          <p:cNvSpPr>
            <a:spLocks noGrp="1"/>
          </p:cNvSpPr>
          <p:nvPr>
            <p:ph type="sldNum" sz="quarter" idx="10"/>
          </p:nvPr>
        </p:nvSpPr>
        <p:spPr/>
        <p:txBody>
          <a:bodyPr/>
          <a:lstStyle/>
          <a:p>
            <a:fld id="{54C4FDE5-9E35-434A-A10F-0831A78C5029}" type="slidenum">
              <a:rPr lang="en-US" smtClean="0"/>
              <a:t>12</a:t>
            </a:fld>
            <a:endParaRPr lang="en-US"/>
          </a:p>
        </p:txBody>
      </p:sp>
    </p:spTree>
    <p:extLst>
      <p:ext uri="{BB962C8B-B14F-4D97-AF65-F5344CB8AC3E}">
        <p14:creationId xmlns:p14="http://schemas.microsoft.com/office/powerpoint/2010/main" val="38789298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smtClean="0"/>
          </a:p>
          <a:p>
            <a:r>
              <a:rPr lang="en-US" dirty="0" smtClean="0"/>
              <a:t>Over the next 2 minutes I</a:t>
            </a:r>
            <a:r>
              <a:rPr lang="en-US" baseline="0" dirty="0" smtClean="0"/>
              <a:t>’m going to take you on a brief journey on my masters to date –</a:t>
            </a:r>
          </a:p>
          <a:p>
            <a:pPr marL="171450" indent="-171450">
              <a:buFontTx/>
              <a:buChar char="-"/>
            </a:pPr>
            <a:r>
              <a:rPr lang="en-US" baseline="0" dirty="0" smtClean="0"/>
              <a:t>Current landscape </a:t>
            </a:r>
          </a:p>
          <a:p>
            <a:pPr marL="171450" indent="-171450">
              <a:buFontTx/>
              <a:buChar char="-"/>
            </a:pPr>
            <a:r>
              <a:rPr lang="en-US" baseline="0" dirty="0" smtClean="0"/>
              <a:t>What’s my project involves </a:t>
            </a:r>
          </a:p>
          <a:p>
            <a:pPr marL="171450" indent="-171450">
              <a:buFontTx/>
              <a:buChar char="-"/>
            </a:pPr>
            <a:r>
              <a:rPr lang="en-US" baseline="0" dirty="0" smtClean="0"/>
              <a:t>What I’ve found so far </a:t>
            </a:r>
          </a:p>
          <a:p>
            <a:pPr marL="171450" indent="-171450">
              <a:buFontTx/>
              <a:buChar char="-"/>
            </a:pPr>
            <a:r>
              <a:rPr lang="en-US" baseline="0" dirty="0" smtClean="0"/>
              <a:t>What comes next  (you can find out about at the next presentation in October)! </a:t>
            </a:r>
          </a:p>
          <a:p>
            <a:pPr marL="171450" indent="-171450">
              <a:buFontTx/>
              <a:buChar char="-"/>
            </a:pPr>
            <a:endParaRPr lang="en-US" dirty="0" smtClean="0"/>
          </a:p>
        </p:txBody>
      </p:sp>
      <p:sp>
        <p:nvSpPr>
          <p:cNvPr id="4" name="Slide Number Placeholder 3"/>
          <p:cNvSpPr>
            <a:spLocks noGrp="1"/>
          </p:cNvSpPr>
          <p:nvPr>
            <p:ph type="sldNum" sz="quarter" idx="10"/>
          </p:nvPr>
        </p:nvSpPr>
        <p:spPr/>
        <p:txBody>
          <a:bodyPr/>
          <a:lstStyle/>
          <a:p>
            <a:fld id="{54C4FDE5-9E35-434A-A10F-0831A78C5029}" type="slidenum">
              <a:rPr lang="en-US" smtClean="0"/>
              <a:t>13</a:t>
            </a:fld>
            <a:endParaRPr lang="en-US"/>
          </a:p>
        </p:txBody>
      </p:sp>
    </p:spTree>
    <p:extLst>
      <p:ext uri="{BB962C8B-B14F-4D97-AF65-F5344CB8AC3E}">
        <p14:creationId xmlns:p14="http://schemas.microsoft.com/office/powerpoint/2010/main" val="42022063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Start</a:t>
            </a:r>
            <a:r>
              <a:rPr lang="en-US" b="1" baseline="0" dirty="0" smtClean="0"/>
              <a:t> by acknowledging MY personal bias </a:t>
            </a:r>
          </a:p>
          <a:p>
            <a:pPr marL="171450" indent="-171450">
              <a:buFontTx/>
              <a:buChar char="-"/>
            </a:pPr>
            <a:r>
              <a:rPr lang="en-US" baseline="0" dirty="0" smtClean="0"/>
              <a:t>I am a feministic. I believe in equality for all</a:t>
            </a:r>
          </a:p>
          <a:p>
            <a:pPr marL="171450" indent="-171450">
              <a:buFontTx/>
              <a:buChar char="-"/>
            </a:pPr>
            <a:r>
              <a:rPr lang="en-US" baseline="0" dirty="0" smtClean="0"/>
              <a:t>I am the dominant gender &amp; ethnicity in my medical specialty</a:t>
            </a:r>
          </a:p>
          <a:p>
            <a:pPr marL="171450" indent="-171450">
              <a:buFontTx/>
              <a:buChar char="-"/>
            </a:pPr>
            <a:r>
              <a:rPr lang="en-US" baseline="0" dirty="0" smtClean="0"/>
              <a:t>I hold a position of leadership in my industry </a:t>
            </a:r>
          </a:p>
          <a:p>
            <a:pPr marL="171450" indent="-171450">
              <a:buFontTx/>
              <a:buChar char="-"/>
            </a:pPr>
            <a:endParaRPr lang="en-US" baseline="0" dirty="0" smtClean="0"/>
          </a:p>
          <a:p>
            <a:pPr marL="171450" indent="-171450">
              <a:buFontTx/>
              <a:buChar char="-"/>
            </a:pPr>
            <a:r>
              <a:rPr lang="en-US" baseline="0" dirty="0" smtClean="0"/>
              <a:t>I didn’t recognize gender bias in my specialty during training. Now I see it regularly </a:t>
            </a:r>
          </a:p>
          <a:p>
            <a:pPr marL="171450" indent="-171450">
              <a:buFontTx/>
              <a:buChar char="-"/>
            </a:pPr>
            <a:r>
              <a:rPr lang="en-US" baseline="0" dirty="0" smtClean="0"/>
              <a:t>I hold my own gender bias – some explicit and some that I know doubt don</a:t>
            </a:r>
            <a:r>
              <a:rPr lang="uk-UA" baseline="0" dirty="0" smtClean="0"/>
              <a:t>’</a:t>
            </a:r>
            <a:r>
              <a:rPr lang="en-US" baseline="0" dirty="0" smtClean="0"/>
              <a:t>t even know </a:t>
            </a:r>
          </a:p>
          <a:p>
            <a:pPr marL="171450" indent="-171450">
              <a:buFontTx/>
              <a:buChar char="-"/>
            </a:pPr>
            <a:r>
              <a:rPr lang="en-US" baseline="0" dirty="0" smtClean="0"/>
              <a:t>I believe gender biases can contribute to gender leadership inequality </a:t>
            </a:r>
          </a:p>
          <a:p>
            <a:pPr marL="171450" indent="-171450">
              <a:buFontTx/>
              <a:buChar char="-"/>
            </a:pPr>
            <a:r>
              <a:rPr lang="en-US" baseline="0" dirty="0" smtClean="0"/>
              <a:t>I believe that my college has a gender leadership gap that should be addressed</a:t>
            </a:r>
          </a:p>
          <a:p>
            <a:pPr marL="171450" indent="-171450">
              <a:buFontTx/>
              <a:buChar char="-"/>
            </a:pPr>
            <a:endParaRPr lang="en-US" baseline="0" dirty="0" smtClean="0"/>
          </a:p>
          <a:p>
            <a:pPr marL="0" indent="0">
              <a:buFontTx/>
              <a:buNone/>
            </a:pPr>
            <a:r>
              <a:rPr lang="en-US" baseline="0" dirty="0" smtClean="0"/>
              <a:t>All this leads me to the WHY of this research </a:t>
            </a:r>
          </a:p>
          <a:p>
            <a:pPr marL="0" indent="0">
              <a:buFontTx/>
              <a:buNone/>
            </a:pPr>
            <a:r>
              <a:rPr lang="en-US" baseline="0" dirty="0" smtClean="0"/>
              <a:t>- I wanted to know what the gender leadership looked like in O&amp;G, and what members within the specialty though about leadership, gender biases and the use of gender quotas. </a:t>
            </a:r>
          </a:p>
          <a:p>
            <a:pPr marL="0" indent="0">
              <a:buFontTx/>
              <a:buNone/>
            </a:pPr>
            <a:endParaRPr lang="en-US" baseline="0" dirty="0" smtClean="0"/>
          </a:p>
        </p:txBody>
      </p:sp>
      <p:sp>
        <p:nvSpPr>
          <p:cNvPr id="4" name="Slide Number Placeholder 3"/>
          <p:cNvSpPr>
            <a:spLocks noGrp="1"/>
          </p:cNvSpPr>
          <p:nvPr>
            <p:ph type="sldNum" sz="quarter" idx="10"/>
          </p:nvPr>
        </p:nvSpPr>
        <p:spPr/>
        <p:txBody>
          <a:bodyPr/>
          <a:lstStyle/>
          <a:p>
            <a:fld id="{54C4FDE5-9E35-434A-A10F-0831A78C5029}" type="slidenum">
              <a:rPr lang="en-US" smtClean="0"/>
              <a:t>2</a:t>
            </a:fld>
            <a:endParaRPr lang="en-US"/>
          </a:p>
        </p:txBody>
      </p:sp>
    </p:spTree>
    <p:extLst>
      <p:ext uri="{BB962C8B-B14F-4D97-AF65-F5344CB8AC3E}">
        <p14:creationId xmlns:p14="http://schemas.microsoft.com/office/powerpoint/2010/main" val="3900881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indent="0">
              <a:buFontTx/>
              <a:buNone/>
            </a:pPr>
            <a:endParaRPr lang="en-US" b="1" baseline="0" dirty="0" smtClean="0"/>
          </a:p>
          <a:p>
            <a:pPr marL="171450" indent="-171450">
              <a:buFontTx/>
              <a:buChar char="-"/>
            </a:pPr>
            <a:r>
              <a:rPr lang="en-US" b="1" baseline="0" dirty="0" smtClean="0"/>
              <a:t>The primary question I’m seeking to answers with my Master project is = </a:t>
            </a:r>
            <a:r>
              <a:rPr lang="en-US" b="1" baseline="0" dirty="0" smtClean="0"/>
              <a:t>READ </a:t>
            </a:r>
          </a:p>
          <a:p>
            <a:pPr marL="171450" indent="-171450">
              <a:buFontTx/>
              <a:buChar char="-"/>
            </a:pPr>
            <a:r>
              <a:rPr lang="en-US" b="1" baseline="0" dirty="0" smtClean="0"/>
              <a:t>Institutions – RANZCOG, all RANZCOG affiliated hospitals (98), and all universities in Australia and New Zealand with an O&amp;G department (20) </a:t>
            </a:r>
            <a:endParaRPr lang="en-US" b="1" baseline="0" dirty="0" smtClean="0"/>
          </a:p>
          <a:p>
            <a:pPr marL="171450" indent="-171450">
              <a:buFontTx/>
              <a:buChar char="-"/>
            </a:pPr>
            <a:endParaRPr lang="en-US" b="1" baseline="0" dirty="0" smtClean="0"/>
          </a:p>
          <a:p>
            <a:pPr marL="171450" indent="-171450">
              <a:buFontTx/>
              <a:buChar char="-"/>
            </a:pPr>
            <a:r>
              <a:rPr lang="en-US" b="1" baseline="0" dirty="0" smtClean="0"/>
              <a:t>My secondary questions focus on the specialist and trainee members of the college, both men and women, and their experience of gender equity </a:t>
            </a:r>
            <a:endParaRPr lang="en-US" dirty="0" smtClean="0"/>
          </a:p>
          <a:p>
            <a:pPr marL="0" indent="0">
              <a:buFontTx/>
              <a:buNone/>
            </a:pPr>
            <a:endParaRPr lang="en-US" dirty="0" smtClean="0"/>
          </a:p>
          <a:p>
            <a:pPr marL="0" indent="0">
              <a:buFontTx/>
              <a:buNone/>
            </a:pPr>
            <a:endParaRPr lang="en-US" dirty="0" smtClean="0"/>
          </a:p>
          <a:p>
            <a:endParaRPr lang="en-US" dirty="0" smtClean="0"/>
          </a:p>
          <a:p>
            <a:r>
              <a:rPr lang="en-US" b="1" dirty="0" smtClean="0"/>
              <a:t>There are many models</a:t>
            </a:r>
            <a:r>
              <a:rPr lang="en-US" b="1" baseline="0" dirty="0" smtClean="0"/>
              <a:t> of leadership that educational theorist have proposed  – most of these have been based on attributes, behaviors, actions and outcomes. </a:t>
            </a:r>
            <a:r>
              <a:rPr lang="en-US" baseline="0" dirty="0" smtClean="0"/>
              <a:t>(like great man, trait, transactional or transformation theory)</a:t>
            </a:r>
          </a:p>
          <a:p>
            <a:endParaRPr lang="en-US" dirty="0" smtClean="0"/>
          </a:p>
          <a:p>
            <a:r>
              <a:rPr lang="en-US" b="1" dirty="0" smtClean="0"/>
              <a:t>Within</a:t>
            </a:r>
            <a:r>
              <a:rPr lang="en-US" b="1" baseline="0" dirty="0" smtClean="0"/>
              <a:t> medicine – leadership is more commonly based on authority roles – that</a:t>
            </a:r>
            <a:r>
              <a:rPr lang="uk-UA" b="1" baseline="0" dirty="0" smtClean="0"/>
              <a:t>’</a:t>
            </a:r>
            <a:r>
              <a:rPr lang="en-US" b="1" baseline="0" dirty="0" smtClean="0"/>
              <a:t>s what I’ve chosen to define ‘leadership as </a:t>
            </a:r>
          </a:p>
          <a:p>
            <a:endParaRPr lang="en-US" baseline="0" dirty="0" smtClean="0"/>
          </a:p>
          <a:p>
            <a:r>
              <a:rPr lang="en-US" b="1" baseline="0" dirty="0" smtClean="0"/>
              <a:t>The authority roles within O&amp;G include the</a:t>
            </a:r>
          </a:p>
          <a:p>
            <a:pPr marL="171450" indent="-171450">
              <a:buFontTx/>
              <a:buChar char="-"/>
            </a:pPr>
            <a:r>
              <a:rPr lang="en-US" b="1" baseline="0" dirty="0" smtClean="0"/>
              <a:t>RANZCOG presidency</a:t>
            </a:r>
          </a:p>
          <a:p>
            <a:pPr marL="171450" indent="-171450">
              <a:buFontTx/>
              <a:buChar char="-"/>
            </a:pPr>
            <a:r>
              <a:rPr lang="en-US" b="1" baseline="0" dirty="0" smtClean="0"/>
              <a:t>The National board &amp; council </a:t>
            </a:r>
          </a:p>
          <a:p>
            <a:pPr marL="171450" indent="-171450">
              <a:buFontTx/>
              <a:buChar char="-"/>
            </a:pPr>
            <a:r>
              <a:rPr lang="en-US" b="1" baseline="0" dirty="0" smtClean="0"/>
              <a:t>Head of University and hospital departments </a:t>
            </a:r>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54C4FDE5-9E35-434A-A10F-0831A78C5029}" type="slidenum">
              <a:rPr lang="en-US" smtClean="0"/>
              <a:t>3</a:t>
            </a:fld>
            <a:endParaRPr lang="en-US"/>
          </a:p>
        </p:txBody>
      </p:sp>
    </p:spTree>
    <p:extLst>
      <p:ext uri="{BB962C8B-B14F-4D97-AF65-F5344CB8AC3E}">
        <p14:creationId xmlns:p14="http://schemas.microsoft.com/office/powerpoint/2010/main" val="28910483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lvl="0"/>
            <a:r>
              <a:rPr lang="en-US" sz="1600" b="1" dirty="0" smtClean="0"/>
              <a:t>RANZCOG</a:t>
            </a:r>
            <a:r>
              <a:rPr lang="en-US" sz="1600" b="1" baseline="0" dirty="0" smtClean="0"/>
              <a:t> – training and accreditation body for obstetrician's and gynaecologist in Australia and New Zealand </a:t>
            </a:r>
          </a:p>
          <a:p>
            <a:pPr lvl="0"/>
            <a:endParaRPr lang="en-US" sz="1600" b="1" baseline="0" dirty="0" smtClean="0"/>
          </a:p>
          <a:p>
            <a:r>
              <a:rPr lang="en-US" b="1" dirty="0" smtClean="0"/>
              <a:t>80% of trainees &amp; 46% of specialists</a:t>
            </a:r>
            <a:r>
              <a:rPr lang="en-US" b="1" baseline="0" dirty="0" smtClean="0"/>
              <a:t> are female</a:t>
            </a:r>
          </a:p>
          <a:p>
            <a:endParaRPr lang="en-US" dirty="0" smtClean="0"/>
          </a:p>
          <a:p>
            <a:r>
              <a:rPr lang="en-US" b="1" dirty="0" smtClean="0"/>
              <a:t>RANZCOG</a:t>
            </a:r>
            <a:r>
              <a:rPr lang="en-US" b="1" baseline="0" dirty="0" smtClean="0"/>
              <a:t> – RCOG – independent college since 1998 </a:t>
            </a:r>
          </a:p>
          <a:p>
            <a:pPr marL="171450" indent="-171450">
              <a:buFontTx/>
              <a:buChar char="-"/>
            </a:pPr>
            <a:r>
              <a:rPr lang="en-US" b="1" baseline="0" dirty="0" smtClean="0"/>
              <a:t>Since that time - ONLY one female president (2006-2008) – 2 year term </a:t>
            </a:r>
          </a:p>
          <a:p>
            <a:pPr marL="171450" indent="-171450">
              <a:buFontTx/>
              <a:buChar char="-"/>
            </a:pPr>
            <a:r>
              <a:rPr lang="en-US" b="1" baseline="0" dirty="0" smtClean="0"/>
              <a:t>AND the number of females in federal council, although increasing, has never increased beyond 30% </a:t>
            </a:r>
          </a:p>
          <a:p>
            <a:pPr marL="171450" indent="-171450">
              <a:buFontTx/>
              <a:buChar char="-"/>
            </a:pPr>
            <a:r>
              <a:rPr lang="en-US" b="1" baseline="0" dirty="0" smtClean="0"/>
              <a:t>This is despite being an increasingly feminized with 805 of trainees now females and 46% of specialists being female </a:t>
            </a:r>
          </a:p>
          <a:p>
            <a:pPr marL="171450" indent="-171450">
              <a:buFontTx/>
              <a:buChar char="-"/>
            </a:pPr>
            <a:endParaRPr lang="en-US" b="1" baseline="0"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baseline="0" dirty="0" smtClean="0"/>
              <a:t>Many would advocate that equality is highly desirable in the leadership work space as a social justice issue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baseline="0" dirty="0" smtClean="0"/>
              <a:t>We also know  gender equality in leadership strong association in many industries with improved financial revenue, gender cultural reform, and improved maternal and child health outcome – there all great outcomes for both industries and society </a:t>
            </a:r>
            <a:endParaRPr lang="en-US" b="1" baseline="0" dirty="0" smtClean="0"/>
          </a:p>
          <a:p>
            <a:pPr marL="171450" indent="-171450">
              <a:buFontTx/>
              <a:buChar char="-"/>
            </a:pPr>
            <a:endParaRPr lang="en-US" sz="1200" kern="1200" dirty="0" smtClean="0">
              <a:solidFill>
                <a:schemeClr val="tx1"/>
              </a:solidFill>
              <a:effectLst/>
              <a:latin typeface="+mn-lt"/>
              <a:ea typeface="+mn-ea"/>
              <a:cs typeface="+mn-cs"/>
            </a:endParaRPr>
          </a:p>
          <a:p>
            <a:pPr marL="171450" indent="-171450">
              <a:buFontTx/>
              <a:buChar char="-"/>
            </a:pPr>
            <a:r>
              <a:rPr lang="en-US" sz="1200" kern="1200" dirty="0" smtClean="0">
                <a:solidFill>
                  <a:schemeClr val="tx1"/>
                </a:solidFill>
                <a:effectLst/>
                <a:latin typeface="+mn-lt"/>
                <a:ea typeface="+mn-ea"/>
                <a:cs typeface="+mn-cs"/>
              </a:rPr>
              <a:t>T</a:t>
            </a:r>
            <a:r>
              <a:rPr lang="en-AU" sz="1200" kern="1200" dirty="0" err="1" smtClean="0">
                <a:solidFill>
                  <a:schemeClr val="tx1"/>
                </a:solidFill>
                <a:effectLst/>
                <a:latin typeface="+mn-lt"/>
                <a:ea typeface="+mn-ea"/>
                <a:cs typeface="+mn-cs"/>
              </a:rPr>
              <a:t>rainees</a:t>
            </a:r>
            <a:r>
              <a:rPr lang="en-AU" sz="1200" kern="1200" dirty="0" smtClean="0">
                <a:solidFill>
                  <a:schemeClr val="tx1"/>
                </a:solidFill>
                <a:effectLst/>
                <a:latin typeface="+mn-lt"/>
                <a:ea typeface="+mn-ea"/>
                <a:cs typeface="+mn-cs"/>
              </a:rPr>
              <a:t> - (67% in 2009 – now </a:t>
            </a:r>
            <a:r>
              <a:rPr lang="en-AU" sz="1200" b="1" kern="1200" dirty="0" smtClean="0">
                <a:solidFill>
                  <a:schemeClr val="tx1"/>
                </a:solidFill>
                <a:effectLst/>
                <a:latin typeface="+mn-lt"/>
                <a:ea typeface="+mn-ea"/>
                <a:cs typeface="+mn-cs"/>
              </a:rPr>
              <a:t>80% in 2017</a:t>
            </a:r>
            <a:r>
              <a:rPr lang="en-AU" sz="1200" kern="1200" dirty="0" smtClean="0">
                <a:solidFill>
                  <a:schemeClr val="tx1"/>
                </a:solidFill>
                <a:effectLst/>
                <a:latin typeface="+mn-lt"/>
                <a:ea typeface="+mn-ea"/>
                <a:cs typeface="+mn-cs"/>
              </a:rPr>
              <a:t>) </a:t>
            </a:r>
          </a:p>
          <a:p>
            <a:pPr marL="171450" indent="-171450">
              <a:buFontTx/>
              <a:buChar char="-"/>
            </a:pPr>
            <a:r>
              <a:rPr lang="en-AU" sz="1200" kern="1200" dirty="0" smtClean="0">
                <a:solidFill>
                  <a:schemeClr val="tx1"/>
                </a:solidFill>
                <a:effectLst/>
                <a:latin typeface="+mn-lt"/>
                <a:ea typeface="+mn-ea"/>
                <a:cs typeface="+mn-cs"/>
              </a:rPr>
              <a:t>Specialists -</a:t>
            </a:r>
            <a:r>
              <a:rPr lang="en-AU" sz="1200" kern="1200" baseline="0" dirty="0" smtClean="0">
                <a:solidFill>
                  <a:schemeClr val="tx1"/>
                </a:solidFill>
                <a:effectLst/>
                <a:latin typeface="+mn-lt"/>
                <a:ea typeface="+mn-ea"/>
                <a:cs typeface="+mn-cs"/>
              </a:rPr>
              <a:t> </a:t>
            </a:r>
            <a:r>
              <a:rPr lang="en-AU" sz="1200" kern="1200" dirty="0" smtClean="0">
                <a:solidFill>
                  <a:schemeClr val="tx1"/>
                </a:solidFill>
                <a:effectLst/>
                <a:latin typeface="+mn-lt"/>
                <a:ea typeface="+mn-ea"/>
                <a:cs typeface="+mn-cs"/>
              </a:rPr>
              <a:t>(27.2% in 2005 --&gt; </a:t>
            </a:r>
            <a:r>
              <a:rPr lang="en-AU" sz="1200" b="1" kern="1200" dirty="0" smtClean="0">
                <a:solidFill>
                  <a:schemeClr val="tx1"/>
                </a:solidFill>
                <a:effectLst/>
                <a:latin typeface="+mn-lt"/>
                <a:ea typeface="+mn-ea"/>
                <a:cs typeface="+mn-cs"/>
              </a:rPr>
              <a:t>48% in</a:t>
            </a:r>
            <a:r>
              <a:rPr lang="en-AU" sz="1200" b="1" kern="1200" baseline="0" dirty="0" smtClean="0">
                <a:solidFill>
                  <a:schemeClr val="tx1"/>
                </a:solidFill>
                <a:effectLst/>
                <a:latin typeface="+mn-lt"/>
                <a:ea typeface="+mn-ea"/>
                <a:cs typeface="+mn-cs"/>
              </a:rPr>
              <a:t> 2017</a:t>
            </a:r>
            <a:r>
              <a:rPr lang="en-AU" sz="1200" kern="1200" baseline="0" dirty="0" smtClean="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54C4FDE5-9E35-434A-A10F-0831A78C5029}" type="slidenum">
              <a:rPr lang="en-US" smtClean="0"/>
              <a:t>4</a:t>
            </a:fld>
            <a:endParaRPr lang="en-US"/>
          </a:p>
        </p:txBody>
      </p:sp>
    </p:spTree>
    <p:extLst>
      <p:ext uri="{BB962C8B-B14F-4D97-AF65-F5344CB8AC3E}">
        <p14:creationId xmlns:p14="http://schemas.microsoft.com/office/powerpoint/2010/main" val="20894769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b="1" dirty="0" smtClean="0"/>
              <a:t>There are very studies</a:t>
            </a:r>
            <a:r>
              <a:rPr lang="en-US" b="1" baseline="0" dirty="0" smtClean="0"/>
              <a:t> in the international and national literature that have reviewed gender and leadership within O&amp;G </a:t>
            </a:r>
          </a:p>
          <a:p>
            <a:pPr marL="171450" indent="-171450">
              <a:buFontTx/>
              <a:buChar char="-"/>
            </a:pPr>
            <a:r>
              <a:rPr lang="en-US" b="1" baseline="0" dirty="0" smtClean="0"/>
              <a:t>In fact this is all of them! </a:t>
            </a:r>
          </a:p>
          <a:p>
            <a:pPr marL="171450" indent="-171450">
              <a:buFontTx/>
              <a:buChar char="-"/>
            </a:pPr>
            <a:r>
              <a:rPr lang="en-US" b="1" baseline="0" dirty="0" smtClean="0"/>
              <a:t>What is revealed form the literature on gender and leadership in O&amp;G - is that women are consistently under represented </a:t>
            </a:r>
          </a:p>
          <a:p>
            <a:pPr marL="171450" indent="-171450">
              <a:buFontTx/>
              <a:buChar char="-"/>
            </a:pPr>
            <a:r>
              <a:rPr lang="en-US" b="1" baseline="0" dirty="0" smtClean="0"/>
              <a:t>Those that do hold leadership positions - were more likely to hold their position if other women were already in similar leadership positions, and if they had received mentoring </a:t>
            </a:r>
          </a:p>
          <a:p>
            <a:pPr marL="171450" indent="-171450">
              <a:buFontTx/>
              <a:buChar char="-"/>
            </a:pPr>
            <a:endParaRPr lang="en-US" b="1"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1" baseline="0" dirty="0" smtClean="0"/>
              <a:t>Most of my reading has come from other areas of medicine and the healthcare industry more broadly </a:t>
            </a:r>
          </a:p>
          <a:p>
            <a:pPr marL="0" indent="0">
              <a:buFontTx/>
              <a:buNone/>
            </a:pPr>
            <a:endParaRPr lang="en-US" dirty="0" smtClean="0"/>
          </a:p>
          <a:p>
            <a:endParaRPr lang="en-US" dirty="0" smtClean="0"/>
          </a:p>
          <a:p>
            <a:r>
              <a:rPr lang="en-US" dirty="0" smtClean="0"/>
              <a:t>#</a:t>
            </a:r>
            <a:r>
              <a:rPr lang="en-US" baseline="0" dirty="0" smtClean="0"/>
              <a:t> 1</a:t>
            </a:r>
            <a:r>
              <a:rPr lang="en-US" dirty="0" smtClean="0"/>
              <a:t> observational study in the US accredited</a:t>
            </a:r>
            <a:r>
              <a:rPr lang="en-US" baseline="0" dirty="0" smtClean="0"/>
              <a:t> teaching hospitals – women were under represented in leadership positions – of the leadership positions  - more likely to be in hospital teaching/supervision leadership roles, not HOD departments roles </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In the US</a:t>
            </a:r>
            <a:r>
              <a:rPr lang="en-US" sz="1200" i="1" kern="1200" baseline="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Women have comprised more than 50% of obstetrics and gynecology residency graduates for over 20 years (6) </a:t>
            </a:r>
            <a:endParaRPr lang="en-US" i="1" dirty="0" smtClean="0"/>
          </a:p>
          <a:p>
            <a:endParaRPr lang="en-US" dirty="0" smtClean="0"/>
          </a:p>
          <a:p>
            <a:r>
              <a:rPr lang="en-US" dirty="0" smtClean="0"/>
              <a:t>#</a:t>
            </a:r>
            <a:r>
              <a:rPr lang="en-US" baseline="0" dirty="0" smtClean="0"/>
              <a:t> 2</a:t>
            </a:r>
            <a:r>
              <a:rPr lang="en-US" dirty="0" smtClean="0"/>
              <a:t> cross sectional observation study</a:t>
            </a:r>
            <a:r>
              <a:rPr lang="en-US" baseline="0" dirty="0" smtClean="0"/>
              <a:t> – compared number of women in leadership roles between O&amp;G and other specialty departments across the US </a:t>
            </a:r>
          </a:p>
          <a:p>
            <a:r>
              <a:rPr lang="en-US" baseline="0" dirty="0" smtClean="0"/>
              <a:t>Lower compared with other specialties and lower compared to intact in residency (of women) in 1990 to now (2013) – pipeline effect – not enough </a:t>
            </a:r>
          </a:p>
          <a:p>
            <a:endParaRPr lang="en-US" baseline="0" dirty="0" smtClean="0"/>
          </a:p>
          <a:p>
            <a:r>
              <a:rPr lang="en-US" baseline="0" dirty="0" smtClean="0"/>
              <a:t># 3 Qualitative study –  O&amp;G departmental chairs at the 16 medical schools -  survey on attitudes on gender and leadership and leadership promotion – 2003 </a:t>
            </a:r>
          </a:p>
          <a:p>
            <a:pPr marL="171450" indent="-171450">
              <a:buFontTx/>
              <a:buChar char="-"/>
            </a:pPr>
            <a:r>
              <a:rPr lang="en-US" baseline="0" dirty="0" smtClean="0"/>
              <a:t>1/3 females </a:t>
            </a:r>
          </a:p>
          <a:p>
            <a:pPr marL="171450" indent="-171450">
              <a:buFontTx/>
              <a:buChar char="-"/>
            </a:pPr>
            <a:r>
              <a:rPr lang="en-US" baseline="0" dirty="0" smtClean="0"/>
              <a:t>Women more likely to perceive barriers to promotion </a:t>
            </a:r>
          </a:p>
          <a:p>
            <a:pPr marL="171450" indent="-171450">
              <a:buFontTx/>
              <a:buChar char="-"/>
            </a:pPr>
            <a:r>
              <a:rPr lang="en-US" baseline="0" dirty="0" smtClean="0"/>
              <a:t>Mentorship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54C4FDE5-9E35-434A-A10F-0831A78C5029}" type="slidenum">
              <a:rPr lang="en-US" smtClean="0"/>
              <a:t>5</a:t>
            </a:fld>
            <a:endParaRPr lang="en-US"/>
          </a:p>
        </p:txBody>
      </p:sp>
    </p:spTree>
    <p:extLst>
      <p:ext uri="{BB962C8B-B14F-4D97-AF65-F5344CB8AC3E}">
        <p14:creationId xmlns:p14="http://schemas.microsoft.com/office/powerpoint/2010/main" val="35396858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indent="0">
              <a:buFontTx/>
              <a:buNone/>
            </a:pPr>
            <a:endParaRPr lang="en-US" baseline="0" dirty="0" smtClean="0"/>
          </a:p>
          <a:p>
            <a:pPr marL="171450" indent="-171450">
              <a:buFontTx/>
              <a:buChar char="-"/>
            </a:pPr>
            <a:endParaRPr lang="en-US" baseline="0" dirty="0" smtClean="0"/>
          </a:p>
          <a:p>
            <a:pPr marL="171450" indent="-171450">
              <a:buFontTx/>
              <a:buChar char="-"/>
            </a:pPr>
            <a:endParaRPr lang="en-US" baseline="0" dirty="0" smtClean="0"/>
          </a:p>
          <a:p>
            <a:pPr marL="171450" indent="-171450">
              <a:buFontTx/>
              <a:buChar char="-"/>
            </a:pPr>
            <a:endParaRPr lang="en-US" baseline="0" dirty="0" smtClean="0"/>
          </a:p>
          <a:p>
            <a:pPr marL="0" indent="0">
              <a:buFontTx/>
              <a:buNone/>
            </a:pPr>
            <a:endParaRPr lang="en-US" baseline="0" dirty="0" smtClean="0"/>
          </a:p>
        </p:txBody>
      </p:sp>
      <p:sp>
        <p:nvSpPr>
          <p:cNvPr id="4" name="Slide Number Placeholder 3"/>
          <p:cNvSpPr>
            <a:spLocks noGrp="1"/>
          </p:cNvSpPr>
          <p:nvPr>
            <p:ph type="sldNum" sz="quarter" idx="10"/>
          </p:nvPr>
        </p:nvSpPr>
        <p:spPr/>
        <p:txBody>
          <a:bodyPr/>
          <a:lstStyle/>
          <a:p>
            <a:fld id="{54C4FDE5-9E35-434A-A10F-0831A78C5029}" type="slidenum">
              <a:rPr lang="en-US" smtClean="0"/>
              <a:t>6</a:t>
            </a:fld>
            <a:endParaRPr lang="en-US"/>
          </a:p>
        </p:txBody>
      </p:sp>
    </p:spTree>
    <p:extLst>
      <p:ext uri="{BB962C8B-B14F-4D97-AF65-F5344CB8AC3E}">
        <p14:creationId xmlns:p14="http://schemas.microsoft.com/office/powerpoint/2010/main" val="20567692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dirty="0" smtClean="0">
                <a:latin typeface="Century Gothic"/>
                <a:cs typeface="Century Gothic"/>
              </a:rPr>
              <a:t>Is there gender &amp; leadership equity?</a:t>
            </a:r>
            <a:br>
              <a:rPr lang="en-AU" sz="1200" dirty="0" smtClean="0">
                <a:latin typeface="Century Gothic"/>
                <a:cs typeface="Century Gothic"/>
              </a:rPr>
            </a:br>
            <a:r>
              <a:rPr lang="en-AU" sz="1200" b="1" dirty="0" smtClean="0">
                <a:latin typeface="Century Gothic"/>
                <a:cs typeface="Century Gothic"/>
              </a:rPr>
              <a:t>Nationally</a:t>
            </a:r>
            <a:r>
              <a:rPr lang="en-AU" sz="1200" b="1" baseline="0" dirty="0" smtClean="0">
                <a:latin typeface="Century Gothic"/>
                <a:cs typeface="Century Gothic"/>
              </a:rPr>
              <a:t> this doesn’t exist – beyond RANZCOG is the gender and leadership equity in other leadership domains? </a:t>
            </a:r>
          </a:p>
          <a:p>
            <a:endParaRPr lang="en-AU" sz="1200" dirty="0" smtClean="0">
              <a:latin typeface="Century Gothic"/>
              <a:cs typeface="Century Gothic"/>
            </a:endParaRPr>
          </a:p>
          <a:p>
            <a:r>
              <a:rPr lang="en-AU" sz="1200" dirty="0" smtClean="0">
                <a:latin typeface="Century Gothic"/>
                <a:cs typeface="Century Gothic"/>
              </a:rPr>
              <a:t>Does desire for leadership differ between genders?</a:t>
            </a:r>
            <a:br>
              <a:rPr lang="en-AU" sz="1200" dirty="0" smtClean="0">
                <a:latin typeface="Century Gothic"/>
                <a:cs typeface="Century Gothic"/>
              </a:rPr>
            </a:br>
            <a:r>
              <a:rPr lang="en-AU" sz="1200" b="1" dirty="0" smtClean="0">
                <a:latin typeface="Century Gothic"/>
                <a:cs typeface="Century Gothic"/>
              </a:rPr>
              <a:t>Cultural</a:t>
            </a:r>
            <a:r>
              <a:rPr lang="en-AU" sz="1200" b="1" baseline="0" dirty="0" smtClean="0">
                <a:latin typeface="Century Gothic"/>
                <a:cs typeface="Century Gothic"/>
              </a:rPr>
              <a:t> perception suggest that females are less ambition and desiring of leadership, but the literature indicate in other industries, this is NOT the case</a:t>
            </a:r>
            <a:endParaRPr lang="en-AU" sz="1200" b="1" dirty="0" smtClean="0">
              <a:latin typeface="Century Gothic"/>
              <a:cs typeface="Century Gothic"/>
            </a:endParaRPr>
          </a:p>
          <a:p>
            <a:endParaRPr lang="en-AU" sz="1200" dirty="0" smtClean="0">
              <a:latin typeface="Century Gothic"/>
              <a:cs typeface="Century Gothic"/>
            </a:endParaRPr>
          </a:p>
          <a:p>
            <a:r>
              <a:rPr lang="en-AU" sz="1200" dirty="0" smtClean="0">
                <a:latin typeface="Century Gothic"/>
                <a:cs typeface="Century Gothic"/>
              </a:rPr>
              <a:t>Do members report gender bias</a:t>
            </a:r>
            <a:r>
              <a:rPr lang="en-AU" sz="1200" baseline="0" dirty="0" smtClean="0">
                <a:latin typeface="Century Gothic"/>
                <a:cs typeface="Century Gothic"/>
              </a:rPr>
              <a:t> and what type</a:t>
            </a:r>
            <a:r>
              <a:rPr lang="en-AU" sz="1200" b="1" baseline="0" dirty="0" smtClean="0">
                <a:latin typeface="Century Gothic"/>
                <a:cs typeface="Century Gothic"/>
              </a:rPr>
              <a:t>? </a:t>
            </a:r>
          </a:p>
          <a:p>
            <a:r>
              <a:rPr lang="en-AU" sz="1200" b="1" baseline="0" dirty="0" smtClean="0">
                <a:latin typeface="Century Gothic"/>
                <a:cs typeface="Century Gothic"/>
              </a:rPr>
              <a:t>Implicit and explicit gender biases as well as structural barriers influence the gender leadership gap in other industries, including medicine as a while, is this similar in the sub speciality of O&amp;G? </a:t>
            </a:r>
            <a:endParaRPr lang="en-AU" sz="1200" b="1" dirty="0" smtClean="0">
              <a:latin typeface="Century Gothic"/>
              <a:cs typeface="Century Gothic"/>
            </a:endParaRPr>
          </a:p>
          <a:p>
            <a:endParaRPr lang="en-AU" sz="1200" b="1" dirty="0" smtClean="0">
              <a:latin typeface="Century Gothic"/>
              <a:cs typeface="Century Gothic"/>
            </a:endParaRPr>
          </a:p>
          <a:p>
            <a:r>
              <a:rPr lang="en-AU" sz="1200" dirty="0" smtClean="0">
                <a:latin typeface="Century Gothic"/>
                <a:cs typeface="Century Gothic"/>
              </a:rPr>
              <a:t>Is bias different among members? –</a:t>
            </a:r>
            <a:r>
              <a:rPr lang="en-AU" sz="1200" baseline="0" dirty="0" smtClean="0">
                <a:latin typeface="Century Gothic"/>
                <a:cs typeface="Century Gothic"/>
              </a:rPr>
              <a:t> </a:t>
            </a:r>
            <a:r>
              <a:rPr lang="en-AU" sz="1200" b="1" baseline="0" dirty="0" smtClean="0">
                <a:latin typeface="Century Gothic"/>
                <a:cs typeface="Century Gothic"/>
              </a:rPr>
              <a:t>between</a:t>
            </a:r>
            <a:r>
              <a:rPr lang="en-AU" sz="1200" b="1" dirty="0" smtClean="0">
                <a:latin typeface="Century Gothic"/>
                <a:cs typeface="Century Gothic"/>
              </a:rPr>
              <a:t> </a:t>
            </a:r>
            <a:r>
              <a:rPr lang="en-AU" sz="1200" b="1" baseline="0" dirty="0" smtClean="0">
                <a:latin typeface="Century Gothic"/>
                <a:cs typeface="Century Gothic"/>
              </a:rPr>
              <a:t>genders and between trainees and specialists? </a:t>
            </a:r>
          </a:p>
          <a:p>
            <a:endParaRPr lang="en-AU" sz="1200" baseline="0" dirty="0" smtClean="0">
              <a:latin typeface="Century Gothic"/>
              <a:cs typeface="Century Gothic"/>
            </a:endParaRPr>
          </a:p>
          <a:p>
            <a:r>
              <a:rPr lang="en-AU" sz="1200" dirty="0" smtClean="0">
                <a:latin typeface="Century Gothic"/>
                <a:cs typeface="Century Gothic"/>
              </a:rPr>
              <a:t>Should RANZCOG consider gender quotas</a:t>
            </a:r>
            <a:r>
              <a:rPr lang="en-AU" sz="1200" b="0" dirty="0" smtClean="0">
                <a:latin typeface="Century Gothic"/>
                <a:cs typeface="Century Gothic"/>
              </a:rPr>
              <a:t>?</a:t>
            </a:r>
            <a:r>
              <a:rPr lang="en-AU" sz="1200" b="1" dirty="0" smtClean="0">
                <a:latin typeface="Century Gothic"/>
                <a:cs typeface="Century Gothic"/>
              </a:rPr>
              <a:t> This</a:t>
            </a:r>
            <a:r>
              <a:rPr lang="en-AU" sz="1200" b="1" baseline="0" dirty="0" smtClean="0">
                <a:latin typeface="Century Gothic"/>
                <a:cs typeface="Century Gothic"/>
              </a:rPr>
              <a:t> has been suggested as one of the ways to reduce the gender leadership gap and in areas such as politics and boards of ASX companies, this has reduced the gender leadership gap, as well as improved financial revenue and changed health outcomes for women and children </a:t>
            </a:r>
          </a:p>
          <a:p>
            <a:endParaRPr lang="en-AU" sz="1200" b="1" baseline="0" dirty="0" smtClean="0">
              <a:latin typeface="Century Gothic"/>
              <a:cs typeface="Century Gothic"/>
            </a:endParaRPr>
          </a:p>
          <a:p>
            <a:endParaRPr lang="en-AU" sz="1200" b="1" baseline="0" dirty="0" smtClean="0">
              <a:latin typeface="Century Gothic"/>
              <a:cs typeface="Century Gothic"/>
            </a:endParaRPr>
          </a:p>
          <a:p>
            <a:endParaRPr lang="en-US" b="1" dirty="0"/>
          </a:p>
        </p:txBody>
      </p:sp>
      <p:sp>
        <p:nvSpPr>
          <p:cNvPr id="4" name="Slide Number Placeholder 3"/>
          <p:cNvSpPr>
            <a:spLocks noGrp="1"/>
          </p:cNvSpPr>
          <p:nvPr>
            <p:ph type="sldNum" sz="quarter" idx="10"/>
          </p:nvPr>
        </p:nvSpPr>
        <p:spPr/>
        <p:txBody>
          <a:bodyPr/>
          <a:lstStyle/>
          <a:p>
            <a:fld id="{54C4FDE5-9E35-434A-A10F-0831A78C5029}" type="slidenum">
              <a:rPr lang="en-US" smtClean="0"/>
              <a:t>8</a:t>
            </a:fld>
            <a:endParaRPr lang="en-US"/>
          </a:p>
        </p:txBody>
      </p:sp>
    </p:spTree>
    <p:extLst>
      <p:ext uri="{BB962C8B-B14F-4D97-AF65-F5344CB8AC3E}">
        <p14:creationId xmlns:p14="http://schemas.microsoft.com/office/powerpoint/2010/main" val="17249658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b="1" dirty="0" smtClean="0"/>
              <a:t>These are my findings so far - </a:t>
            </a:r>
          </a:p>
          <a:p>
            <a:endParaRPr lang="en-US" b="1" dirty="0" smtClean="0"/>
          </a:p>
          <a:p>
            <a:r>
              <a:rPr lang="en-US" b="1" dirty="0" smtClean="0"/>
              <a:t>A snap shot</a:t>
            </a:r>
            <a:r>
              <a:rPr lang="en-US" b="1" baseline="0" dirty="0" smtClean="0"/>
              <a:t> – public data </a:t>
            </a:r>
            <a:endParaRPr lang="en-US" b="1" dirty="0" smtClean="0"/>
          </a:p>
          <a:p>
            <a:r>
              <a:rPr lang="en-US" b="1" dirty="0" smtClean="0"/>
              <a:t>Taken in JULY 2017 – specialist</a:t>
            </a:r>
            <a:r>
              <a:rPr lang="en-US" b="1" baseline="0" dirty="0" smtClean="0"/>
              <a:t> figures in Australia and New Zealand </a:t>
            </a:r>
            <a:endParaRPr lang="en-US" b="1" dirty="0" smtClean="0"/>
          </a:p>
          <a:p>
            <a:endParaRPr lang="en-US" dirty="0" smtClean="0"/>
          </a:p>
          <a:p>
            <a:r>
              <a:rPr lang="en-US" b="1" dirty="0" smtClean="0"/>
              <a:t>RANZCOG president</a:t>
            </a:r>
            <a:r>
              <a:rPr lang="en-US" b="1" baseline="0" dirty="0" smtClean="0"/>
              <a:t> </a:t>
            </a:r>
            <a:r>
              <a:rPr lang="en-US" baseline="0" dirty="0" smtClean="0"/>
              <a:t>(2 year terms – 1998 – only one female president) </a:t>
            </a:r>
            <a:r>
              <a:rPr lang="en-US" b="1" baseline="0" dirty="0" smtClean="0"/>
              <a:t>= 0%</a:t>
            </a:r>
          </a:p>
          <a:p>
            <a:r>
              <a:rPr lang="en-US" baseline="0" dirty="0" smtClean="0"/>
              <a:t>0% / 100%</a:t>
            </a:r>
          </a:p>
          <a:p>
            <a:r>
              <a:rPr lang="en-US" b="1" baseline="0" dirty="0" smtClean="0"/>
              <a:t>RANZCOG federal board – 7 members </a:t>
            </a:r>
            <a:r>
              <a:rPr lang="en-US" b="0" baseline="0" dirty="0" smtClean="0"/>
              <a:t>– 1 female  </a:t>
            </a:r>
            <a:r>
              <a:rPr lang="en-US" b="1" baseline="0" dirty="0" smtClean="0"/>
              <a:t>= 14% </a:t>
            </a:r>
          </a:p>
          <a:p>
            <a:r>
              <a:rPr lang="en-US" b="1" baseline="0" dirty="0" smtClean="0"/>
              <a:t>RANZCOG federal council </a:t>
            </a:r>
            <a:r>
              <a:rPr lang="en-US" baseline="0" dirty="0" smtClean="0"/>
              <a:t>– 22 members – 7 females </a:t>
            </a:r>
            <a:r>
              <a:rPr lang="en-US" b="1" baseline="0" dirty="0" smtClean="0"/>
              <a:t>= 32% </a:t>
            </a:r>
          </a:p>
          <a:p>
            <a:r>
              <a:rPr lang="en-US" b="1" baseline="0" dirty="0" smtClean="0"/>
              <a:t>National Chairs </a:t>
            </a:r>
            <a:r>
              <a:rPr lang="en-US" baseline="0" dirty="0" smtClean="0"/>
              <a:t>– 62 – 19 females  </a:t>
            </a:r>
            <a:r>
              <a:rPr lang="en-US" b="1" baseline="0" dirty="0" smtClean="0"/>
              <a:t>- 31% </a:t>
            </a:r>
          </a:p>
          <a:p>
            <a:endParaRPr lang="en-US" b="1" baseline="0" dirty="0" smtClean="0"/>
          </a:p>
          <a:p>
            <a:r>
              <a:rPr lang="en-US" b="1" u="sng" baseline="0" dirty="0" smtClean="0"/>
              <a:t>Educational </a:t>
            </a:r>
          </a:p>
          <a:p>
            <a:r>
              <a:rPr lang="en-US" b="1" baseline="0" dirty="0" smtClean="0"/>
              <a:t>State T&amp;A Chairs </a:t>
            </a:r>
            <a:r>
              <a:rPr lang="en-US" baseline="0" dirty="0" smtClean="0"/>
              <a:t>7 members – 5 females – </a:t>
            </a:r>
            <a:r>
              <a:rPr lang="en-US" b="1" baseline="0" dirty="0" smtClean="0"/>
              <a:t>71% </a:t>
            </a:r>
          </a:p>
          <a:p>
            <a:r>
              <a:rPr lang="en-US" b="1" baseline="0" dirty="0" smtClean="0"/>
              <a:t>Hospital ITP program coordinators </a:t>
            </a:r>
            <a:r>
              <a:rPr lang="en-US" baseline="0" dirty="0" smtClean="0"/>
              <a:t>– 32 total – 17 females </a:t>
            </a:r>
            <a:r>
              <a:rPr lang="en-US" b="1" baseline="0" dirty="0" smtClean="0"/>
              <a:t>- 53% </a:t>
            </a:r>
            <a:endParaRPr lang="en-US" baseline="0" dirty="0" smtClean="0"/>
          </a:p>
          <a:p>
            <a:endParaRPr lang="en-US" baseline="0" dirty="0" smtClean="0"/>
          </a:p>
          <a:p>
            <a:pPr marL="171450" indent="-171450">
              <a:buFontTx/>
              <a:buChar char="-"/>
            </a:pPr>
            <a:endParaRPr lang="en-US" baseline="0" dirty="0" smtClean="0"/>
          </a:p>
          <a:p>
            <a:endParaRPr lang="en-US" baseline="0" dirty="0" smtClean="0"/>
          </a:p>
          <a:p>
            <a:endParaRPr lang="en-US" baseline="0" dirty="0" smtClean="0"/>
          </a:p>
          <a:p>
            <a:endParaRPr lang="en-US" baseline="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54C4FDE5-9E35-434A-A10F-0831A78C5029}" type="slidenum">
              <a:rPr lang="en-US" smtClean="0"/>
              <a:t>9</a:t>
            </a:fld>
            <a:endParaRPr lang="en-US"/>
          </a:p>
        </p:txBody>
      </p:sp>
    </p:spTree>
    <p:extLst>
      <p:ext uri="{BB962C8B-B14F-4D97-AF65-F5344CB8AC3E}">
        <p14:creationId xmlns:p14="http://schemas.microsoft.com/office/powerpoint/2010/main" val="29621498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State by state</a:t>
            </a:r>
            <a:r>
              <a:rPr lang="en-US" baseline="0" dirty="0" smtClean="0"/>
              <a:t> – hospital HOD/Units - </a:t>
            </a:r>
            <a:r>
              <a:rPr lang="en-AU" sz="1200" b="1" kern="1200" dirty="0" smtClean="0">
                <a:solidFill>
                  <a:schemeClr val="tx1"/>
                </a:solidFill>
                <a:effectLst/>
                <a:latin typeface="+mn-lt"/>
                <a:ea typeface="+mn-ea"/>
                <a:cs typeface="+mn-cs"/>
              </a:rPr>
              <a:t>Total = 31.5% (average) - </a:t>
            </a:r>
            <a:endParaRPr lang="en-US" baseline="0" dirty="0" smtClean="0"/>
          </a:p>
          <a:p>
            <a:endParaRPr lang="en-US" baseline="0" dirty="0" smtClean="0"/>
          </a:p>
          <a:p>
            <a:r>
              <a:rPr lang="en-AU" sz="1200" b="1" kern="1200" dirty="0" smtClean="0">
                <a:solidFill>
                  <a:schemeClr val="tx1"/>
                </a:solidFill>
                <a:effectLst/>
                <a:latin typeface="+mn-lt"/>
                <a:ea typeface="+mn-ea"/>
                <a:cs typeface="+mn-cs"/>
              </a:rPr>
              <a:t>VIC 		37.5% </a:t>
            </a:r>
            <a:r>
              <a:rPr lang="en-AU" sz="1200" b="0" kern="1200" dirty="0" smtClean="0">
                <a:solidFill>
                  <a:schemeClr val="tx1"/>
                </a:solidFill>
                <a:effectLst/>
                <a:latin typeface="+mn-lt"/>
                <a:ea typeface="+mn-ea"/>
                <a:cs typeface="+mn-cs"/>
              </a:rPr>
              <a:t>- 22 hospitals </a:t>
            </a:r>
          </a:p>
          <a:p>
            <a:r>
              <a:rPr lang="en-AU" sz="1200" b="1" kern="1200" dirty="0" smtClean="0">
                <a:solidFill>
                  <a:schemeClr val="tx1"/>
                </a:solidFill>
                <a:effectLst/>
                <a:latin typeface="+mn-lt"/>
                <a:ea typeface="+mn-ea"/>
                <a:cs typeface="+mn-cs"/>
              </a:rPr>
              <a:t>TAS 		33.3% </a:t>
            </a:r>
            <a:r>
              <a:rPr lang="en-AU" sz="1200" b="0" i="0" kern="1200" dirty="0" smtClean="0">
                <a:solidFill>
                  <a:schemeClr val="tx1"/>
                </a:solidFill>
                <a:effectLst/>
                <a:latin typeface="+mn-lt"/>
                <a:ea typeface="+mn-ea"/>
                <a:cs typeface="+mn-cs"/>
              </a:rPr>
              <a:t>- 3 hospitals </a:t>
            </a:r>
          </a:p>
          <a:p>
            <a:r>
              <a:rPr lang="en-AU" sz="1200" b="1" kern="1200" dirty="0" smtClean="0">
                <a:solidFill>
                  <a:schemeClr val="tx1"/>
                </a:solidFill>
                <a:effectLst/>
                <a:latin typeface="+mn-lt"/>
                <a:ea typeface="+mn-ea"/>
                <a:cs typeface="+mn-cs"/>
              </a:rPr>
              <a:t>ACT 		33.3% </a:t>
            </a:r>
            <a:r>
              <a:rPr lang="en-AU" sz="1200" b="0" kern="1200" dirty="0" smtClean="0">
                <a:solidFill>
                  <a:schemeClr val="tx1"/>
                </a:solidFill>
                <a:effectLst/>
                <a:latin typeface="+mn-lt"/>
                <a:ea typeface="+mn-ea"/>
                <a:cs typeface="+mn-cs"/>
              </a:rPr>
              <a:t>- 3 hospitals</a:t>
            </a:r>
          </a:p>
          <a:p>
            <a:r>
              <a:rPr lang="en-AU" sz="1200" b="1" kern="1200" dirty="0" smtClean="0">
                <a:solidFill>
                  <a:schemeClr val="tx1"/>
                </a:solidFill>
                <a:effectLst/>
                <a:latin typeface="+mn-lt"/>
                <a:ea typeface="+mn-ea"/>
                <a:cs typeface="+mn-cs"/>
              </a:rPr>
              <a:t>NSW 		27.3% - </a:t>
            </a:r>
            <a:r>
              <a:rPr lang="en-AU" sz="1200" b="0" kern="1200" dirty="0" smtClean="0">
                <a:solidFill>
                  <a:schemeClr val="tx1"/>
                </a:solidFill>
                <a:effectLst/>
                <a:latin typeface="+mn-lt"/>
                <a:ea typeface="+mn-ea"/>
                <a:cs typeface="+mn-cs"/>
              </a:rPr>
              <a:t>25 hospitals </a:t>
            </a:r>
          </a:p>
          <a:p>
            <a:r>
              <a:rPr lang="en-AU" sz="1200" b="1" kern="1200" dirty="0" smtClean="0">
                <a:solidFill>
                  <a:schemeClr val="tx1"/>
                </a:solidFill>
                <a:effectLst/>
                <a:latin typeface="+mn-lt"/>
                <a:ea typeface="+mn-ea"/>
                <a:cs typeface="+mn-cs"/>
              </a:rPr>
              <a:t>QLD 		26.7% </a:t>
            </a:r>
            <a:r>
              <a:rPr lang="en-AU" sz="1200" b="0" kern="1200" dirty="0" smtClean="0">
                <a:solidFill>
                  <a:schemeClr val="tx1"/>
                </a:solidFill>
                <a:effectLst/>
                <a:latin typeface="+mn-lt"/>
                <a:ea typeface="+mn-ea"/>
                <a:cs typeface="+mn-cs"/>
              </a:rPr>
              <a:t>- 16 hospitals </a:t>
            </a:r>
          </a:p>
          <a:p>
            <a:r>
              <a:rPr lang="en-AU" sz="1200" b="1" kern="1200" dirty="0" smtClean="0">
                <a:solidFill>
                  <a:schemeClr val="tx1"/>
                </a:solidFill>
                <a:effectLst/>
                <a:latin typeface="+mn-lt"/>
                <a:ea typeface="+mn-ea"/>
                <a:cs typeface="+mn-cs"/>
              </a:rPr>
              <a:t>WA 		21% </a:t>
            </a:r>
            <a:r>
              <a:rPr lang="en-AU" sz="1200" b="0" kern="1200" dirty="0" smtClean="0">
                <a:solidFill>
                  <a:schemeClr val="tx1"/>
                </a:solidFill>
                <a:effectLst/>
                <a:latin typeface="+mn-lt"/>
                <a:ea typeface="+mn-ea"/>
                <a:cs typeface="+mn-cs"/>
              </a:rPr>
              <a:t>- 8 hospitals </a:t>
            </a:r>
          </a:p>
          <a:p>
            <a:r>
              <a:rPr lang="en-AU" sz="1200" b="1" kern="1200" dirty="0" smtClean="0">
                <a:solidFill>
                  <a:schemeClr val="tx1"/>
                </a:solidFill>
                <a:effectLst/>
                <a:latin typeface="+mn-lt"/>
                <a:ea typeface="+mn-ea"/>
                <a:cs typeface="+mn-cs"/>
              </a:rPr>
              <a:t>SA/NT 	16% </a:t>
            </a:r>
            <a:r>
              <a:rPr lang="en-AU" sz="1200" b="0" kern="1200" dirty="0" smtClean="0">
                <a:solidFill>
                  <a:schemeClr val="tx1"/>
                </a:solidFill>
                <a:effectLst/>
                <a:latin typeface="+mn-lt"/>
                <a:ea typeface="+mn-ea"/>
                <a:cs typeface="+mn-cs"/>
              </a:rPr>
              <a:t>- 9 hospitals</a:t>
            </a:r>
          </a:p>
          <a:p>
            <a:r>
              <a:rPr lang="en-AU" sz="1200" b="1" kern="1200" dirty="0" smtClean="0">
                <a:solidFill>
                  <a:schemeClr val="tx1"/>
                </a:solidFill>
                <a:effectLst/>
                <a:latin typeface="+mn-lt"/>
                <a:ea typeface="+mn-ea"/>
                <a:cs typeface="+mn-cs"/>
              </a:rPr>
              <a:t>NZ 		57.7% </a:t>
            </a:r>
            <a:r>
              <a:rPr lang="en-AU" sz="1200" b="0" kern="1200" dirty="0" smtClean="0">
                <a:solidFill>
                  <a:schemeClr val="tx1"/>
                </a:solidFill>
                <a:effectLst/>
                <a:latin typeface="+mn-lt"/>
                <a:ea typeface="+mn-ea"/>
                <a:cs typeface="+mn-cs"/>
              </a:rPr>
              <a:t>- 12 hospitals </a:t>
            </a:r>
          </a:p>
          <a:p>
            <a:r>
              <a:rPr lang="en-AU" sz="1200" b="1" kern="1200" dirty="0" smtClean="0">
                <a:solidFill>
                  <a:schemeClr val="tx1"/>
                </a:solidFill>
                <a:effectLst/>
                <a:latin typeface="+mn-lt"/>
                <a:ea typeface="+mn-ea"/>
                <a:cs typeface="+mn-cs"/>
              </a:rPr>
              <a:t> </a:t>
            </a:r>
            <a:endParaRPr lang="en-AU" sz="1200" kern="1200" dirty="0" smtClean="0">
              <a:solidFill>
                <a:schemeClr val="tx1"/>
              </a:solidFill>
              <a:effectLst/>
              <a:latin typeface="+mn-lt"/>
              <a:ea typeface="+mn-ea"/>
              <a:cs typeface="+mn-cs"/>
            </a:endParaRPr>
          </a:p>
          <a:p>
            <a:endParaRPr lang="en-US" baseline="0" dirty="0" smtClean="0"/>
          </a:p>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54C4FDE5-9E35-434A-A10F-0831A78C5029}" type="slidenum">
              <a:rPr lang="en-US" smtClean="0"/>
              <a:t>10</a:t>
            </a:fld>
            <a:endParaRPr lang="en-US"/>
          </a:p>
        </p:txBody>
      </p:sp>
    </p:spTree>
    <p:extLst>
      <p:ext uri="{BB962C8B-B14F-4D97-AF65-F5344CB8AC3E}">
        <p14:creationId xmlns:p14="http://schemas.microsoft.com/office/powerpoint/2010/main" val="11344184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AU"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smtClean="0"/>
              <a:t>Click to edit Master subtitle style</a:t>
            </a:r>
            <a:endParaRPr lang="en-US"/>
          </a:p>
        </p:txBody>
      </p:sp>
      <p:sp>
        <p:nvSpPr>
          <p:cNvPr id="4" name="Date Placeholder 3"/>
          <p:cNvSpPr>
            <a:spLocks noGrp="1"/>
          </p:cNvSpPr>
          <p:nvPr>
            <p:ph type="dt" sz="half" idx="10"/>
          </p:nvPr>
        </p:nvSpPr>
        <p:spPr/>
        <p:txBody>
          <a:bodyPr/>
          <a:lstStyle/>
          <a:p>
            <a:fld id="{5A0A8632-7FE0-3042-8F79-EF3DED039641}" type="datetimeFigureOut">
              <a:rPr lang="en-US" smtClean="0"/>
              <a:t>22/10/17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E8D498-F715-AB4B-BF72-EB6283723EB6}" type="slidenum">
              <a:rPr lang="en-US" smtClean="0"/>
              <a:t>‹#›</a:t>
            </a:fld>
            <a:endParaRPr lang="en-US"/>
          </a:p>
        </p:txBody>
      </p:sp>
    </p:spTree>
    <p:extLst>
      <p:ext uri="{BB962C8B-B14F-4D97-AF65-F5344CB8AC3E}">
        <p14:creationId xmlns:p14="http://schemas.microsoft.com/office/powerpoint/2010/main" val="17035476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5A0A8632-7FE0-3042-8F79-EF3DED039641}" type="datetimeFigureOut">
              <a:rPr lang="en-US" smtClean="0"/>
              <a:t>22/10/17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E8D498-F715-AB4B-BF72-EB6283723EB6}" type="slidenum">
              <a:rPr lang="en-US" smtClean="0"/>
              <a:t>‹#›</a:t>
            </a:fld>
            <a:endParaRPr lang="en-US"/>
          </a:p>
        </p:txBody>
      </p:sp>
    </p:spTree>
    <p:extLst>
      <p:ext uri="{BB962C8B-B14F-4D97-AF65-F5344CB8AC3E}">
        <p14:creationId xmlns:p14="http://schemas.microsoft.com/office/powerpoint/2010/main" val="37280802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AU"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5A0A8632-7FE0-3042-8F79-EF3DED039641}" type="datetimeFigureOut">
              <a:rPr lang="en-US" smtClean="0"/>
              <a:t>22/10/17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E8D498-F715-AB4B-BF72-EB6283723EB6}" type="slidenum">
              <a:rPr lang="en-US" smtClean="0"/>
              <a:t>‹#›</a:t>
            </a:fld>
            <a:endParaRPr lang="en-US"/>
          </a:p>
        </p:txBody>
      </p:sp>
    </p:spTree>
    <p:extLst>
      <p:ext uri="{BB962C8B-B14F-4D97-AF65-F5344CB8AC3E}">
        <p14:creationId xmlns:p14="http://schemas.microsoft.com/office/powerpoint/2010/main" val="1094432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5A0A8632-7FE0-3042-8F79-EF3DED039641}" type="datetimeFigureOut">
              <a:rPr lang="en-US" smtClean="0"/>
              <a:t>22/10/17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E8D498-F715-AB4B-BF72-EB6283723EB6}" type="slidenum">
              <a:rPr lang="en-US" smtClean="0"/>
              <a:t>‹#›</a:t>
            </a:fld>
            <a:endParaRPr lang="en-US"/>
          </a:p>
        </p:txBody>
      </p:sp>
    </p:spTree>
    <p:extLst>
      <p:ext uri="{BB962C8B-B14F-4D97-AF65-F5344CB8AC3E}">
        <p14:creationId xmlns:p14="http://schemas.microsoft.com/office/powerpoint/2010/main" val="25018502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AU"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smtClean="0"/>
              <a:t>Click to edit Master text styles</a:t>
            </a:r>
          </a:p>
        </p:txBody>
      </p:sp>
      <p:sp>
        <p:nvSpPr>
          <p:cNvPr id="4" name="Date Placeholder 3"/>
          <p:cNvSpPr>
            <a:spLocks noGrp="1"/>
          </p:cNvSpPr>
          <p:nvPr>
            <p:ph type="dt" sz="half" idx="10"/>
          </p:nvPr>
        </p:nvSpPr>
        <p:spPr/>
        <p:txBody>
          <a:bodyPr/>
          <a:lstStyle/>
          <a:p>
            <a:fld id="{5A0A8632-7FE0-3042-8F79-EF3DED039641}" type="datetimeFigureOut">
              <a:rPr lang="en-US" smtClean="0"/>
              <a:t>22/10/17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E8D498-F715-AB4B-BF72-EB6283723EB6}" type="slidenum">
              <a:rPr lang="en-US" smtClean="0"/>
              <a:t>‹#›</a:t>
            </a:fld>
            <a:endParaRPr lang="en-US"/>
          </a:p>
        </p:txBody>
      </p:sp>
    </p:spTree>
    <p:extLst>
      <p:ext uri="{BB962C8B-B14F-4D97-AF65-F5344CB8AC3E}">
        <p14:creationId xmlns:p14="http://schemas.microsoft.com/office/powerpoint/2010/main" val="2225370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Date Placeholder 4"/>
          <p:cNvSpPr>
            <a:spLocks noGrp="1"/>
          </p:cNvSpPr>
          <p:nvPr>
            <p:ph type="dt" sz="half" idx="10"/>
          </p:nvPr>
        </p:nvSpPr>
        <p:spPr/>
        <p:txBody>
          <a:bodyPr/>
          <a:lstStyle/>
          <a:p>
            <a:fld id="{5A0A8632-7FE0-3042-8F79-EF3DED039641}" type="datetimeFigureOut">
              <a:rPr lang="en-US" smtClean="0"/>
              <a:t>22/10/17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E8D498-F715-AB4B-BF72-EB6283723EB6}" type="slidenum">
              <a:rPr lang="en-US" smtClean="0"/>
              <a:t>‹#›</a:t>
            </a:fld>
            <a:endParaRPr lang="en-US"/>
          </a:p>
        </p:txBody>
      </p:sp>
    </p:spTree>
    <p:extLst>
      <p:ext uri="{BB962C8B-B14F-4D97-AF65-F5344CB8AC3E}">
        <p14:creationId xmlns:p14="http://schemas.microsoft.com/office/powerpoint/2010/main" val="10156902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7" name="Date Placeholder 6"/>
          <p:cNvSpPr>
            <a:spLocks noGrp="1"/>
          </p:cNvSpPr>
          <p:nvPr>
            <p:ph type="dt" sz="half" idx="10"/>
          </p:nvPr>
        </p:nvSpPr>
        <p:spPr/>
        <p:txBody>
          <a:bodyPr/>
          <a:lstStyle/>
          <a:p>
            <a:fld id="{5A0A8632-7FE0-3042-8F79-EF3DED039641}" type="datetimeFigureOut">
              <a:rPr lang="en-US" smtClean="0"/>
              <a:t>22/10/17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4E8D498-F715-AB4B-BF72-EB6283723EB6}" type="slidenum">
              <a:rPr lang="en-US" smtClean="0"/>
              <a:t>‹#›</a:t>
            </a:fld>
            <a:endParaRPr lang="en-US"/>
          </a:p>
        </p:txBody>
      </p:sp>
    </p:spTree>
    <p:extLst>
      <p:ext uri="{BB962C8B-B14F-4D97-AF65-F5344CB8AC3E}">
        <p14:creationId xmlns:p14="http://schemas.microsoft.com/office/powerpoint/2010/main" val="21962665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Date Placeholder 2"/>
          <p:cNvSpPr>
            <a:spLocks noGrp="1"/>
          </p:cNvSpPr>
          <p:nvPr>
            <p:ph type="dt" sz="half" idx="10"/>
          </p:nvPr>
        </p:nvSpPr>
        <p:spPr/>
        <p:txBody>
          <a:bodyPr/>
          <a:lstStyle/>
          <a:p>
            <a:fld id="{5A0A8632-7FE0-3042-8F79-EF3DED039641}" type="datetimeFigureOut">
              <a:rPr lang="en-US" smtClean="0"/>
              <a:t>22/10/17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4E8D498-F715-AB4B-BF72-EB6283723EB6}" type="slidenum">
              <a:rPr lang="en-US" smtClean="0"/>
              <a:t>‹#›</a:t>
            </a:fld>
            <a:endParaRPr lang="en-US"/>
          </a:p>
        </p:txBody>
      </p:sp>
    </p:spTree>
    <p:extLst>
      <p:ext uri="{BB962C8B-B14F-4D97-AF65-F5344CB8AC3E}">
        <p14:creationId xmlns:p14="http://schemas.microsoft.com/office/powerpoint/2010/main" val="11894726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0A8632-7FE0-3042-8F79-EF3DED039641}" type="datetimeFigureOut">
              <a:rPr lang="en-US" smtClean="0"/>
              <a:t>22/10/17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4E8D498-F715-AB4B-BF72-EB6283723EB6}" type="slidenum">
              <a:rPr lang="en-US" smtClean="0"/>
              <a:t>‹#›</a:t>
            </a:fld>
            <a:endParaRPr lang="en-US"/>
          </a:p>
        </p:txBody>
      </p:sp>
    </p:spTree>
    <p:extLst>
      <p:ext uri="{BB962C8B-B14F-4D97-AF65-F5344CB8AC3E}">
        <p14:creationId xmlns:p14="http://schemas.microsoft.com/office/powerpoint/2010/main" val="29168150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AU"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5A0A8632-7FE0-3042-8F79-EF3DED039641}" type="datetimeFigureOut">
              <a:rPr lang="en-US" smtClean="0"/>
              <a:t>22/10/17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E8D498-F715-AB4B-BF72-EB6283723EB6}" type="slidenum">
              <a:rPr lang="en-US" smtClean="0"/>
              <a:t>‹#›</a:t>
            </a:fld>
            <a:endParaRPr lang="en-US"/>
          </a:p>
        </p:txBody>
      </p:sp>
    </p:spTree>
    <p:extLst>
      <p:ext uri="{BB962C8B-B14F-4D97-AF65-F5344CB8AC3E}">
        <p14:creationId xmlns:p14="http://schemas.microsoft.com/office/powerpoint/2010/main" val="1380356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AU"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5A0A8632-7FE0-3042-8F79-EF3DED039641}" type="datetimeFigureOut">
              <a:rPr lang="en-US" smtClean="0"/>
              <a:t>22/10/17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E8D498-F715-AB4B-BF72-EB6283723EB6}" type="slidenum">
              <a:rPr lang="en-US" smtClean="0"/>
              <a:t>‹#›</a:t>
            </a:fld>
            <a:endParaRPr lang="en-US"/>
          </a:p>
        </p:txBody>
      </p:sp>
    </p:spTree>
    <p:extLst>
      <p:ext uri="{BB962C8B-B14F-4D97-AF65-F5344CB8AC3E}">
        <p14:creationId xmlns:p14="http://schemas.microsoft.com/office/powerpoint/2010/main" val="284748419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AU"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0A8632-7FE0-3042-8F79-EF3DED039641}" type="datetimeFigureOut">
              <a:rPr lang="en-US" smtClean="0"/>
              <a:t>22/10/17</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E8D498-F715-AB4B-BF72-EB6283723EB6}" type="slidenum">
              <a:rPr lang="en-US" smtClean="0"/>
              <a:t>‹#›</a:t>
            </a:fld>
            <a:endParaRPr lang="en-US"/>
          </a:p>
        </p:txBody>
      </p:sp>
    </p:spTree>
    <p:extLst>
      <p:ext uri="{BB962C8B-B14F-4D97-AF65-F5344CB8AC3E}">
        <p14:creationId xmlns:p14="http://schemas.microsoft.com/office/powerpoint/2010/main" val="36257600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6.jp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jp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5.png"/><Relationship Id="rId5"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10.png"/><Relationship Id="rId7" Type="http://schemas.openxmlformats.org/officeDocument/2006/relationships/image" Target="../media/image11.png"/><Relationship Id="rId8" Type="http://schemas.openxmlformats.org/officeDocument/2006/relationships/image" Target="../media/image12.png"/><Relationship Id="rId9"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5.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igstock-Happy-Family-And-Pregnancy-98244542.jpg"/>
          <p:cNvPicPr>
            <a:picLocks noChangeAspect="1"/>
          </p:cNvPicPr>
          <p:nvPr/>
        </p:nvPicPr>
        <p:blipFill>
          <a:blip r:embed="rId3">
            <a:alphaModFix amt="35000"/>
            <a:extLst>
              <a:ext uri="{28A0092B-C50C-407E-A947-70E740481C1C}">
                <a14:useLocalDpi xmlns:a14="http://schemas.microsoft.com/office/drawing/2010/main" val="0"/>
              </a:ext>
            </a:extLst>
          </a:blip>
          <a:stretch>
            <a:fillRect/>
          </a:stretch>
        </p:blipFill>
        <p:spPr>
          <a:xfrm>
            <a:off x="-581598" y="0"/>
            <a:ext cx="10269884" cy="6858000"/>
          </a:xfrm>
          <a:prstGeom prst="rect">
            <a:avLst/>
          </a:prstGeom>
        </p:spPr>
      </p:pic>
      <p:sp>
        <p:nvSpPr>
          <p:cNvPr id="2" name="Title 1"/>
          <p:cNvSpPr>
            <a:spLocks noGrp="1"/>
          </p:cNvSpPr>
          <p:nvPr>
            <p:ph type="ctrTitle"/>
          </p:nvPr>
        </p:nvSpPr>
        <p:spPr>
          <a:xfrm>
            <a:off x="685800" y="1185334"/>
            <a:ext cx="7772400" cy="2415119"/>
          </a:xfrm>
        </p:spPr>
        <p:txBody>
          <a:bodyPr>
            <a:normAutofit/>
          </a:bodyPr>
          <a:lstStyle/>
          <a:p>
            <a:r>
              <a:rPr lang="en-AU" b="1" dirty="0" smtClean="0">
                <a:latin typeface="Century Gothic"/>
                <a:cs typeface="Century Gothic"/>
              </a:rPr>
              <a:t>Gender </a:t>
            </a:r>
            <a:r>
              <a:rPr lang="en-AU" b="1" dirty="0">
                <a:latin typeface="Century Gothic"/>
                <a:cs typeface="Century Gothic"/>
              </a:rPr>
              <a:t>&amp; Leadership in Obstetrics &amp; </a:t>
            </a:r>
            <a:r>
              <a:rPr lang="en-AU" b="1" dirty="0" smtClean="0">
                <a:latin typeface="Century Gothic"/>
                <a:cs typeface="Century Gothic"/>
              </a:rPr>
              <a:t>Gynaecology</a:t>
            </a:r>
            <a:endParaRPr lang="en-US" b="1" dirty="0">
              <a:latin typeface="Century Gothic"/>
              <a:cs typeface="Century Gothic"/>
            </a:endParaRPr>
          </a:p>
        </p:txBody>
      </p:sp>
      <p:sp>
        <p:nvSpPr>
          <p:cNvPr id="3" name="Subtitle 2"/>
          <p:cNvSpPr>
            <a:spLocks noGrp="1"/>
          </p:cNvSpPr>
          <p:nvPr>
            <p:ph type="subTitle" idx="1"/>
          </p:nvPr>
        </p:nvSpPr>
        <p:spPr>
          <a:xfrm>
            <a:off x="1371600" y="3600452"/>
            <a:ext cx="6400800" cy="1896835"/>
          </a:xfrm>
        </p:spPr>
        <p:txBody>
          <a:bodyPr>
            <a:normAutofit fontScale="77500" lnSpcReduction="20000"/>
          </a:bodyPr>
          <a:lstStyle/>
          <a:p>
            <a:r>
              <a:rPr lang="en-US" sz="3800" dirty="0" smtClean="0">
                <a:solidFill>
                  <a:schemeClr val="tx1"/>
                </a:solidFill>
                <a:latin typeface="Century Gothic"/>
                <a:cs typeface="Century Gothic"/>
              </a:rPr>
              <a:t>Master of Clinical Education Presentation </a:t>
            </a:r>
          </a:p>
          <a:p>
            <a:endParaRPr lang="en-US" sz="2400" dirty="0" smtClean="0">
              <a:solidFill>
                <a:schemeClr val="tx1"/>
              </a:solidFill>
              <a:latin typeface="Century Gothic"/>
              <a:cs typeface="Century Gothic"/>
            </a:endParaRPr>
          </a:p>
          <a:p>
            <a:r>
              <a:rPr lang="en-US" sz="3400" dirty="0" smtClean="0">
                <a:solidFill>
                  <a:schemeClr val="tx1"/>
                </a:solidFill>
                <a:latin typeface="Century Gothic"/>
                <a:cs typeface="Century Gothic"/>
              </a:rPr>
              <a:t>Dr Kirsten Connan</a:t>
            </a:r>
          </a:p>
          <a:p>
            <a:r>
              <a:rPr lang="en-US" sz="2400" dirty="0" smtClean="0">
                <a:solidFill>
                  <a:schemeClr val="tx1"/>
                </a:solidFill>
                <a:latin typeface="Century Gothic"/>
                <a:cs typeface="Century Gothic"/>
              </a:rPr>
              <a:t>Obstetrician/Gynaecologist </a:t>
            </a:r>
          </a:p>
          <a:p>
            <a:endParaRPr lang="en-US" dirty="0">
              <a:solidFill>
                <a:schemeClr val="tx1"/>
              </a:solidFill>
              <a:latin typeface="Century Gothic"/>
              <a:cs typeface="Century Gothic"/>
            </a:endParaRPr>
          </a:p>
        </p:txBody>
      </p:sp>
    </p:spTree>
    <p:extLst>
      <p:ext uri="{BB962C8B-B14F-4D97-AF65-F5344CB8AC3E}">
        <p14:creationId xmlns:p14="http://schemas.microsoft.com/office/powerpoint/2010/main" val="407861930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E51D9154-0A68-45CD-B99C-960105908C9B.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3962" y="923701"/>
            <a:ext cx="7992064" cy="5330526"/>
          </a:xfrm>
          <a:prstGeom prst="rect">
            <a:avLst/>
          </a:prstGeom>
        </p:spPr>
      </p:pic>
      <p:sp>
        <p:nvSpPr>
          <p:cNvPr id="6" name="Title 5"/>
          <p:cNvSpPr>
            <a:spLocks noGrp="1"/>
          </p:cNvSpPr>
          <p:nvPr>
            <p:ph type="title"/>
          </p:nvPr>
        </p:nvSpPr>
        <p:spPr>
          <a:xfrm rot="16200000">
            <a:off x="-3034628" y="2849410"/>
            <a:ext cx="7043221" cy="973962"/>
          </a:xfrm>
        </p:spPr>
        <p:txBody>
          <a:bodyPr>
            <a:normAutofit/>
          </a:bodyPr>
          <a:lstStyle/>
          <a:p>
            <a:r>
              <a:rPr lang="en-US" dirty="0" smtClean="0"/>
              <a:t>Accredited hospitals HOD </a:t>
            </a:r>
            <a:endParaRPr lang="en-US" dirty="0"/>
          </a:p>
        </p:txBody>
      </p:sp>
      <p:sp>
        <p:nvSpPr>
          <p:cNvPr id="9" name="TextBox 8"/>
          <p:cNvSpPr txBox="1"/>
          <p:nvPr/>
        </p:nvSpPr>
        <p:spPr>
          <a:xfrm>
            <a:off x="1943280" y="3079004"/>
            <a:ext cx="903337" cy="523220"/>
          </a:xfrm>
          <a:prstGeom prst="rect">
            <a:avLst/>
          </a:prstGeom>
          <a:noFill/>
        </p:spPr>
        <p:txBody>
          <a:bodyPr wrap="none" rtlCol="0">
            <a:spAutoFit/>
          </a:bodyPr>
          <a:lstStyle/>
          <a:p>
            <a:r>
              <a:rPr lang="en-US" sz="2800" b="1" dirty="0" smtClean="0">
                <a:latin typeface="Arial"/>
                <a:cs typeface="Arial"/>
              </a:rPr>
              <a:t>21%</a:t>
            </a:r>
            <a:endParaRPr lang="en-US" sz="2800" b="1" dirty="0">
              <a:latin typeface="Arial"/>
              <a:cs typeface="Arial"/>
            </a:endParaRPr>
          </a:p>
        </p:txBody>
      </p:sp>
      <p:sp>
        <p:nvSpPr>
          <p:cNvPr id="10" name="TextBox 9"/>
          <p:cNvSpPr txBox="1"/>
          <p:nvPr/>
        </p:nvSpPr>
        <p:spPr>
          <a:xfrm>
            <a:off x="3889022" y="4971967"/>
            <a:ext cx="1019741" cy="523220"/>
          </a:xfrm>
          <a:prstGeom prst="rect">
            <a:avLst/>
          </a:prstGeom>
          <a:noFill/>
        </p:spPr>
        <p:txBody>
          <a:bodyPr wrap="square" rtlCol="0">
            <a:spAutoFit/>
          </a:bodyPr>
          <a:lstStyle/>
          <a:p>
            <a:r>
              <a:rPr lang="en-US" sz="2800" b="1" dirty="0" smtClean="0">
                <a:latin typeface="Arial"/>
                <a:cs typeface="Arial"/>
              </a:rPr>
              <a:t>38%</a:t>
            </a:r>
            <a:endParaRPr lang="en-US" sz="2800" b="1" dirty="0">
              <a:latin typeface="Arial"/>
              <a:cs typeface="Arial"/>
            </a:endParaRPr>
          </a:p>
        </p:txBody>
      </p:sp>
      <p:sp>
        <p:nvSpPr>
          <p:cNvPr id="11" name="TextBox 10"/>
          <p:cNvSpPr txBox="1"/>
          <p:nvPr/>
        </p:nvSpPr>
        <p:spPr>
          <a:xfrm>
            <a:off x="5194907" y="5726367"/>
            <a:ext cx="903337" cy="523220"/>
          </a:xfrm>
          <a:prstGeom prst="rect">
            <a:avLst/>
          </a:prstGeom>
          <a:noFill/>
        </p:spPr>
        <p:txBody>
          <a:bodyPr wrap="none" rtlCol="0">
            <a:spAutoFit/>
          </a:bodyPr>
          <a:lstStyle/>
          <a:p>
            <a:r>
              <a:rPr lang="en-US" sz="2800" b="1" dirty="0" smtClean="0">
                <a:latin typeface="Arial"/>
                <a:cs typeface="Arial"/>
              </a:rPr>
              <a:t>33%</a:t>
            </a:r>
            <a:endParaRPr lang="en-US" sz="2800" b="1" dirty="0">
              <a:latin typeface="Arial"/>
              <a:cs typeface="Arial"/>
            </a:endParaRPr>
          </a:p>
        </p:txBody>
      </p:sp>
      <p:sp>
        <p:nvSpPr>
          <p:cNvPr id="12" name="TextBox 11"/>
          <p:cNvSpPr txBox="1"/>
          <p:nvPr/>
        </p:nvSpPr>
        <p:spPr>
          <a:xfrm>
            <a:off x="5494656" y="4448747"/>
            <a:ext cx="949834" cy="523220"/>
          </a:xfrm>
          <a:prstGeom prst="rect">
            <a:avLst/>
          </a:prstGeom>
          <a:noFill/>
        </p:spPr>
        <p:txBody>
          <a:bodyPr wrap="square" rtlCol="0">
            <a:spAutoFit/>
          </a:bodyPr>
          <a:lstStyle/>
          <a:p>
            <a:r>
              <a:rPr lang="en-US" sz="2800" b="1" dirty="0" smtClean="0">
                <a:latin typeface="Arial"/>
                <a:cs typeface="Arial"/>
              </a:rPr>
              <a:t>33%</a:t>
            </a:r>
            <a:endParaRPr lang="en-US" sz="2800" b="1" dirty="0">
              <a:latin typeface="Arial"/>
              <a:cs typeface="Arial"/>
            </a:endParaRPr>
          </a:p>
        </p:txBody>
      </p:sp>
      <p:sp>
        <p:nvSpPr>
          <p:cNvPr id="13" name="TextBox 12"/>
          <p:cNvSpPr txBox="1"/>
          <p:nvPr/>
        </p:nvSpPr>
        <p:spPr>
          <a:xfrm>
            <a:off x="4591319" y="3935777"/>
            <a:ext cx="903337" cy="523220"/>
          </a:xfrm>
          <a:prstGeom prst="rect">
            <a:avLst/>
          </a:prstGeom>
          <a:noFill/>
        </p:spPr>
        <p:txBody>
          <a:bodyPr wrap="none" rtlCol="0">
            <a:spAutoFit/>
          </a:bodyPr>
          <a:lstStyle/>
          <a:p>
            <a:r>
              <a:rPr lang="en-US" sz="2800" b="1" dirty="0" smtClean="0">
                <a:latin typeface="Arial"/>
                <a:cs typeface="Arial"/>
              </a:rPr>
              <a:t>27%</a:t>
            </a:r>
            <a:endParaRPr lang="en-US" sz="2800" b="1" dirty="0">
              <a:latin typeface="Arial"/>
              <a:cs typeface="Arial"/>
            </a:endParaRPr>
          </a:p>
        </p:txBody>
      </p:sp>
      <p:sp>
        <p:nvSpPr>
          <p:cNvPr id="14" name="TextBox 13"/>
          <p:cNvSpPr txBox="1"/>
          <p:nvPr/>
        </p:nvSpPr>
        <p:spPr>
          <a:xfrm>
            <a:off x="4533118" y="2751374"/>
            <a:ext cx="903337" cy="523220"/>
          </a:xfrm>
          <a:prstGeom prst="rect">
            <a:avLst/>
          </a:prstGeom>
          <a:noFill/>
        </p:spPr>
        <p:txBody>
          <a:bodyPr wrap="none" rtlCol="0">
            <a:spAutoFit/>
          </a:bodyPr>
          <a:lstStyle/>
          <a:p>
            <a:r>
              <a:rPr lang="en-US" sz="2800" b="1" dirty="0" smtClean="0">
                <a:latin typeface="Arial"/>
                <a:cs typeface="Arial"/>
              </a:rPr>
              <a:t>27%</a:t>
            </a:r>
            <a:endParaRPr lang="en-US" sz="2800" b="1" dirty="0">
              <a:latin typeface="Arial"/>
              <a:cs typeface="Arial"/>
            </a:endParaRPr>
          </a:p>
        </p:txBody>
      </p:sp>
      <p:sp>
        <p:nvSpPr>
          <p:cNvPr id="15" name="TextBox 14"/>
          <p:cNvSpPr txBox="1"/>
          <p:nvPr/>
        </p:nvSpPr>
        <p:spPr>
          <a:xfrm>
            <a:off x="3291528" y="3012984"/>
            <a:ext cx="903337" cy="523220"/>
          </a:xfrm>
          <a:prstGeom prst="rect">
            <a:avLst/>
          </a:prstGeom>
          <a:noFill/>
        </p:spPr>
        <p:txBody>
          <a:bodyPr wrap="none" rtlCol="0">
            <a:spAutoFit/>
          </a:bodyPr>
          <a:lstStyle/>
          <a:p>
            <a:r>
              <a:rPr lang="en-US" sz="2800" b="1" dirty="0" smtClean="0">
                <a:latin typeface="Arial"/>
                <a:cs typeface="Arial"/>
              </a:rPr>
              <a:t>16%</a:t>
            </a:r>
            <a:endParaRPr lang="en-US" sz="2800" b="1" dirty="0">
              <a:latin typeface="Arial"/>
              <a:cs typeface="Arial"/>
            </a:endParaRPr>
          </a:p>
        </p:txBody>
      </p:sp>
      <p:sp>
        <p:nvSpPr>
          <p:cNvPr id="16" name="TextBox 15"/>
          <p:cNvSpPr txBox="1"/>
          <p:nvPr/>
        </p:nvSpPr>
        <p:spPr>
          <a:xfrm>
            <a:off x="7788994" y="3935777"/>
            <a:ext cx="903337" cy="523220"/>
          </a:xfrm>
          <a:prstGeom prst="rect">
            <a:avLst/>
          </a:prstGeom>
          <a:noFill/>
        </p:spPr>
        <p:txBody>
          <a:bodyPr wrap="none" rtlCol="0">
            <a:spAutoFit/>
          </a:bodyPr>
          <a:lstStyle/>
          <a:p>
            <a:r>
              <a:rPr lang="en-US" sz="2800" b="1" dirty="0" smtClean="0">
                <a:latin typeface="Arial"/>
                <a:cs typeface="Arial"/>
              </a:rPr>
              <a:t>58%</a:t>
            </a:r>
            <a:endParaRPr lang="en-US" sz="2800" b="1" dirty="0">
              <a:latin typeface="Arial"/>
              <a:cs typeface="Arial"/>
            </a:endParaRPr>
          </a:p>
        </p:txBody>
      </p:sp>
    </p:spTree>
    <p:extLst>
      <p:ext uri="{BB962C8B-B14F-4D97-AF65-F5344CB8AC3E}">
        <p14:creationId xmlns:p14="http://schemas.microsoft.com/office/powerpoint/2010/main" val="310265866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6200000">
            <a:off x="-2030411" y="2569195"/>
            <a:ext cx="6254230" cy="1693153"/>
          </a:xfrm>
        </p:spPr>
        <p:txBody>
          <a:bodyPr>
            <a:noAutofit/>
          </a:bodyPr>
          <a:lstStyle/>
          <a:p>
            <a:r>
              <a:rPr lang="en-US" dirty="0" smtClean="0"/>
              <a:t>University O&amp;G </a:t>
            </a:r>
            <a:br>
              <a:rPr lang="en-US" dirty="0" smtClean="0"/>
            </a:br>
            <a:r>
              <a:rPr lang="en-US" dirty="0" smtClean="0"/>
              <a:t>Department Head</a:t>
            </a:r>
            <a:endParaRPr lang="en-US" dirty="0"/>
          </a:p>
        </p:txBody>
      </p:sp>
      <p:sp>
        <p:nvSpPr>
          <p:cNvPr id="3" name="Content Placeholder 2"/>
          <p:cNvSpPr>
            <a:spLocks noGrp="1"/>
          </p:cNvSpPr>
          <p:nvPr>
            <p:ph idx="1"/>
          </p:nvPr>
        </p:nvSpPr>
        <p:spPr>
          <a:xfrm>
            <a:off x="1673915" y="1096895"/>
            <a:ext cx="6714900" cy="5029269"/>
          </a:xfrm>
        </p:spPr>
        <p:txBody>
          <a:bodyPr>
            <a:normAutofit/>
          </a:bodyPr>
          <a:lstStyle/>
          <a:p>
            <a:pPr marL="0" indent="0" algn="ctr">
              <a:buNone/>
            </a:pPr>
            <a:r>
              <a:rPr lang="en-US" sz="5400" dirty="0" smtClean="0">
                <a:solidFill>
                  <a:schemeClr val="accent5">
                    <a:lumMod val="75000"/>
                  </a:schemeClr>
                </a:solidFill>
              </a:rPr>
              <a:t>Australia 33%</a:t>
            </a:r>
          </a:p>
          <a:p>
            <a:pPr marL="0" indent="0" algn="ctr">
              <a:buNone/>
            </a:pPr>
            <a:r>
              <a:rPr lang="en-US" sz="2000" dirty="0" smtClean="0"/>
              <a:t>18 Universities </a:t>
            </a:r>
          </a:p>
          <a:p>
            <a:pPr marL="0" indent="0" algn="ctr">
              <a:buNone/>
            </a:pPr>
            <a:r>
              <a:rPr lang="en-US" sz="2000" dirty="0" smtClean="0"/>
              <a:t>20 Heads of department </a:t>
            </a:r>
          </a:p>
          <a:p>
            <a:pPr marL="0" indent="0" algn="ctr">
              <a:buNone/>
            </a:pPr>
            <a:r>
              <a:rPr lang="en-US" sz="2000" dirty="0" smtClean="0"/>
              <a:t>5 females (2 joint) </a:t>
            </a:r>
          </a:p>
          <a:p>
            <a:pPr marL="0" indent="0" algn="ctr">
              <a:buNone/>
            </a:pPr>
            <a:endParaRPr lang="en-US" sz="1000" dirty="0"/>
          </a:p>
          <a:p>
            <a:pPr marL="0" indent="0" algn="ctr">
              <a:buNone/>
            </a:pPr>
            <a:r>
              <a:rPr lang="en-US" sz="5400" dirty="0" smtClean="0">
                <a:solidFill>
                  <a:srgbClr val="31859C"/>
                </a:solidFill>
              </a:rPr>
              <a:t>New Zealand 67%</a:t>
            </a:r>
          </a:p>
          <a:p>
            <a:pPr marL="0" indent="0" algn="ctr">
              <a:buNone/>
            </a:pPr>
            <a:r>
              <a:rPr lang="en-US" sz="2000" dirty="0" smtClean="0">
                <a:solidFill>
                  <a:srgbClr val="000000"/>
                </a:solidFill>
              </a:rPr>
              <a:t>2 Universities </a:t>
            </a:r>
          </a:p>
          <a:p>
            <a:pPr marL="0" indent="0" algn="ctr">
              <a:buNone/>
            </a:pPr>
            <a:r>
              <a:rPr lang="en-US" sz="2000" dirty="0" smtClean="0">
                <a:solidFill>
                  <a:srgbClr val="000000"/>
                </a:solidFill>
              </a:rPr>
              <a:t>3 Heads of department </a:t>
            </a:r>
          </a:p>
          <a:p>
            <a:pPr marL="0" indent="0" algn="ctr">
              <a:buNone/>
            </a:pPr>
            <a:r>
              <a:rPr lang="en-US" sz="2000" dirty="0" smtClean="0">
                <a:solidFill>
                  <a:srgbClr val="000000"/>
                </a:solidFill>
              </a:rPr>
              <a:t>2 females (1 joint)</a:t>
            </a:r>
          </a:p>
          <a:p>
            <a:pPr marL="0" indent="0" algn="ctr">
              <a:buNone/>
            </a:pPr>
            <a:endParaRPr lang="en-US" sz="2000" dirty="0">
              <a:solidFill>
                <a:srgbClr val="000000"/>
              </a:solidFill>
            </a:endParaRPr>
          </a:p>
        </p:txBody>
      </p:sp>
      <p:pic>
        <p:nvPicPr>
          <p:cNvPr id="6" name="Picture 5"/>
          <p:cNvPicPr>
            <a:picLocks noChangeAspect="1"/>
          </p:cNvPicPr>
          <p:nvPr/>
        </p:nvPicPr>
        <p:blipFill>
          <a:blip r:embed="rId3"/>
          <a:stretch>
            <a:fillRect/>
          </a:stretch>
        </p:blipFill>
        <p:spPr>
          <a:xfrm>
            <a:off x="0" y="6151098"/>
            <a:ext cx="2565676" cy="706903"/>
          </a:xfrm>
          <a:prstGeom prst="rect">
            <a:avLst/>
          </a:prstGeom>
        </p:spPr>
      </p:pic>
      <p:pic>
        <p:nvPicPr>
          <p:cNvPr id="7" name="Picture 6"/>
          <p:cNvPicPr>
            <a:picLocks noChangeAspect="1"/>
          </p:cNvPicPr>
          <p:nvPr/>
        </p:nvPicPr>
        <p:blipFill>
          <a:blip r:embed="rId4"/>
          <a:stretch>
            <a:fillRect/>
          </a:stretch>
        </p:blipFill>
        <p:spPr>
          <a:xfrm>
            <a:off x="6608055" y="5917405"/>
            <a:ext cx="2535947" cy="940596"/>
          </a:xfrm>
          <a:prstGeom prst="rect">
            <a:avLst/>
          </a:prstGeom>
        </p:spPr>
      </p:pic>
    </p:spTree>
    <p:extLst>
      <p:ext uri="{BB962C8B-B14F-4D97-AF65-F5344CB8AC3E}">
        <p14:creationId xmlns:p14="http://schemas.microsoft.com/office/powerpoint/2010/main" val="267123060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igstock-Happy-Family-And-Pregnancy-98244542.jpg"/>
          <p:cNvPicPr>
            <a:picLocks noChangeAspect="1"/>
          </p:cNvPicPr>
          <p:nvPr/>
        </p:nvPicPr>
        <p:blipFill>
          <a:blip r:embed="rId3">
            <a:alphaModFix amt="35000"/>
            <a:extLst>
              <a:ext uri="{28A0092B-C50C-407E-A947-70E740481C1C}">
                <a14:useLocalDpi xmlns:a14="http://schemas.microsoft.com/office/drawing/2010/main" val="0"/>
              </a:ext>
            </a:extLst>
          </a:blip>
          <a:stretch>
            <a:fillRect/>
          </a:stretch>
        </p:blipFill>
        <p:spPr>
          <a:xfrm>
            <a:off x="-581598" y="0"/>
            <a:ext cx="10269884" cy="6858000"/>
          </a:xfrm>
          <a:prstGeom prst="rect">
            <a:avLst/>
          </a:prstGeom>
        </p:spPr>
      </p:pic>
      <p:sp>
        <p:nvSpPr>
          <p:cNvPr id="10" name="Title 9"/>
          <p:cNvSpPr>
            <a:spLocks noGrp="1"/>
          </p:cNvSpPr>
          <p:nvPr>
            <p:ph type="title"/>
          </p:nvPr>
        </p:nvSpPr>
        <p:spPr/>
        <p:txBody>
          <a:bodyPr>
            <a:normAutofit/>
          </a:bodyPr>
          <a:lstStyle/>
          <a:p>
            <a:r>
              <a:rPr lang="en-US" b="1" dirty="0"/>
              <a:t>Final </a:t>
            </a:r>
            <a:r>
              <a:rPr lang="en-US" b="1" dirty="0" smtClean="0"/>
              <a:t>thoughts</a:t>
            </a:r>
            <a:endParaRPr lang="en-US" b="1" dirty="0"/>
          </a:p>
        </p:txBody>
      </p:sp>
      <p:sp>
        <p:nvSpPr>
          <p:cNvPr id="12" name="Content Placeholder 11"/>
          <p:cNvSpPr>
            <a:spLocks noGrp="1"/>
          </p:cNvSpPr>
          <p:nvPr>
            <p:ph idx="1"/>
          </p:nvPr>
        </p:nvSpPr>
        <p:spPr>
          <a:xfrm>
            <a:off x="457200" y="1674207"/>
            <a:ext cx="8229600" cy="4849431"/>
          </a:xfrm>
        </p:spPr>
        <p:txBody>
          <a:bodyPr>
            <a:normAutofit/>
          </a:bodyPr>
          <a:lstStyle/>
          <a:p>
            <a:r>
              <a:rPr lang="en-US" dirty="0" smtClean="0"/>
              <a:t>Little past data available on Australian &amp; New Zealand O&amp;G gender and leadership.</a:t>
            </a:r>
          </a:p>
          <a:p>
            <a:r>
              <a:rPr lang="en-US" dirty="0" smtClean="0"/>
              <a:t>Leadership gender in O&amp;G is poorly representative of both trainees and specialists.</a:t>
            </a:r>
          </a:p>
          <a:p>
            <a:r>
              <a:rPr lang="en-US" dirty="0" smtClean="0"/>
              <a:t>Survey currently underway, will provide some indication of reasons and remedy for imbalance.</a:t>
            </a:r>
          </a:p>
          <a:p>
            <a:pPr marL="0" indent="0" algn="ctr">
              <a:buNone/>
            </a:pPr>
            <a:r>
              <a:rPr lang="en-US" dirty="0" smtClean="0"/>
              <a:t>Thank you! </a:t>
            </a:r>
          </a:p>
        </p:txBody>
      </p:sp>
    </p:spTree>
    <p:extLst>
      <p:ext uri="{BB962C8B-B14F-4D97-AF65-F5344CB8AC3E}">
        <p14:creationId xmlns:p14="http://schemas.microsoft.com/office/powerpoint/2010/main" val="405842083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p>
            <a:r>
              <a:rPr lang="en-US" b="1" dirty="0" smtClean="0">
                <a:latin typeface="Century Gothic"/>
                <a:cs typeface="Century Gothic"/>
              </a:rPr>
              <a:t>Agenda</a:t>
            </a:r>
            <a:r>
              <a:rPr lang="en-US" dirty="0" smtClean="0"/>
              <a:t> </a:t>
            </a:r>
            <a:endParaRPr lang="en-US" dirty="0"/>
          </a:p>
        </p:txBody>
      </p:sp>
      <p:sp>
        <p:nvSpPr>
          <p:cNvPr id="3" name="Content Placeholder 2"/>
          <p:cNvSpPr>
            <a:spLocks noGrp="1"/>
          </p:cNvSpPr>
          <p:nvPr>
            <p:ph idx="1"/>
          </p:nvPr>
        </p:nvSpPr>
        <p:spPr>
          <a:xfrm>
            <a:off x="1053653" y="1806222"/>
            <a:ext cx="7354402" cy="3838223"/>
          </a:xfrm>
        </p:spPr>
        <p:txBody>
          <a:bodyPr>
            <a:normAutofit/>
          </a:bodyPr>
          <a:lstStyle/>
          <a:p>
            <a:pPr marL="0" indent="0">
              <a:buNone/>
            </a:pPr>
            <a:r>
              <a:rPr lang="en-US" sz="2600" b="1" dirty="0" smtClean="0">
                <a:latin typeface="Century Gothic"/>
                <a:cs typeface="Century Gothic"/>
              </a:rPr>
              <a:t>Landscape</a:t>
            </a:r>
            <a:r>
              <a:rPr lang="en-US" sz="2600" dirty="0" smtClean="0">
                <a:latin typeface="Century Gothic"/>
                <a:cs typeface="Century Gothic"/>
              </a:rPr>
              <a:t> 	where are we at now? </a:t>
            </a:r>
          </a:p>
          <a:p>
            <a:pPr marL="0" indent="0">
              <a:buNone/>
            </a:pPr>
            <a:r>
              <a:rPr lang="en-US" sz="2600" dirty="0" smtClean="0">
                <a:latin typeface="Century Gothic"/>
                <a:cs typeface="Century Gothic"/>
              </a:rPr>
              <a:t> </a:t>
            </a:r>
          </a:p>
          <a:p>
            <a:pPr marL="0" indent="0">
              <a:buNone/>
            </a:pPr>
            <a:r>
              <a:rPr lang="en-US" sz="2600" b="1" dirty="0" smtClean="0">
                <a:latin typeface="Century Gothic"/>
                <a:cs typeface="Century Gothic"/>
              </a:rPr>
              <a:t>Research</a:t>
            </a:r>
            <a:r>
              <a:rPr lang="en-US" sz="2600" dirty="0" smtClean="0">
                <a:latin typeface="Century Gothic"/>
                <a:cs typeface="Century Gothic"/>
              </a:rPr>
              <a:t> 		what am I doing? </a:t>
            </a:r>
          </a:p>
          <a:p>
            <a:pPr marL="0" indent="0">
              <a:buNone/>
            </a:pPr>
            <a:endParaRPr lang="en-US" sz="2600" dirty="0" smtClean="0">
              <a:latin typeface="Century Gothic"/>
              <a:cs typeface="Century Gothic"/>
            </a:endParaRPr>
          </a:p>
          <a:p>
            <a:pPr marL="0" indent="0">
              <a:buNone/>
            </a:pPr>
            <a:r>
              <a:rPr lang="en-US" sz="2600" b="1" dirty="0" smtClean="0">
                <a:latin typeface="Century Gothic"/>
                <a:cs typeface="Century Gothic"/>
              </a:rPr>
              <a:t>Findings</a:t>
            </a:r>
            <a:r>
              <a:rPr lang="en-US" sz="2600" dirty="0" smtClean="0">
                <a:latin typeface="Century Gothic"/>
                <a:cs typeface="Century Gothic"/>
              </a:rPr>
              <a:t> 		what have I found so far? </a:t>
            </a:r>
          </a:p>
          <a:p>
            <a:pPr marL="0" indent="0">
              <a:buNone/>
            </a:pPr>
            <a:endParaRPr lang="en-US" sz="2600" dirty="0" smtClean="0">
              <a:latin typeface="Century Gothic"/>
              <a:cs typeface="Century Gothic"/>
            </a:endParaRPr>
          </a:p>
          <a:p>
            <a:pPr marL="0" indent="0">
              <a:buNone/>
            </a:pPr>
            <a:r>
              <a:rPr lang="en-US" sz="2600" b="1" dirty="0" smtClean="0">
                <a:latin typeface="Century Gothic"/>
                <a:cs typeface="Century Gothic"/>
              </a:rPr>
              <a:t>Next steps</a:t>
            </a:r>
            <a:r>
              <a:rPr lang="en-US" sz="2600" dirty="0" smtClean="0">
                <a:latin typeface="Century Gothic"/>
                <a:cs typeface="Century Gothic"/>
              </a:rPr>
              <a:t> 		where next? </a:t>
            </a:r>
          </a:p>
          <a:p>
            <a:pPr marL="0" indent="0">
              <a:buNone/>
            </a:pPr>
            <a:endParaRPr lang="en-US" dirty="0"/>
          </a:p>
        </p:txBody>
      </p:sp>
      <p:pic>
        <p:nvPicPr>
          <p:cNvPr id="4" name="Picture 3"/>
          <p:cNvPicPr>
            <a:picLocks noChangeAspect="1"/>
          </p:cNvPicPr>
          <p:nvPr/>
        </p:nvPicPr>
        <p:blipFill>
          <a:blip r:embed="rId3"/>
          <a:stretch>
            <a:fillRect/>
          </a:stretch>
        </p:blipFill>
        <p:spPr>
          <a:xfrm>
            <a:off x="0" y="6151098"/>
            <a:ext cx="2565676" cy="706903"/>
          </a:xfrm>
          <a:prstGeom prst="rect">
            <a:avLst/>
          </a:prstGeom>
        </p:spPr>
      </p:pic>
      <p:pic>
        <p:nvPicPr>
          <p:cNvPr id="5" name="Picture 4"/>
          <p:cNvPicPr>
            <a:picLocks noChangeAspect="1"/>
          </p:cNvPicPr>
          <p:nvPr/>
        </p:nvPicPr>
        <p:blipFill>
          <a:blip r:embed="rId4"/>
          <a:stretch>
            <a:fillRect/>
          </a:stretch>
        </p:blipFill>
        <p:spPr>
          <a:xfrm>
            <a:off x="6608055" y="5917405"/>
            <a:ext cx="2535947" cy="940596"/>
          </a:xfrm>
          <a:prstGeom prst="rect">
            <a:avLst/>
          </a:prstGeom>
        </p:spPr>
      </p:pic>
    </p:spTree>
    <p:extLst>
      <p:ext uri="{BB962C8B-B14F-4D97-AF65-F5344CB8AC3E}">
        <p14:creationId xmlns:p14="http://schemas.microsoft.com/office/powerpoint/2010/main" val="42796915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WH wal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0338"/>
            <a:ext cx="9144000" cy="7512288"/>
          </a:xfrm>
          <a:prstGeom prst="rect">
            <a:avLst/>
          </a:prstGeom>
        </p:spPr>
      </p:pic>
    </p:spTree>
    <p:extLst>
      <p:ext uri="{BB962C8B-B14F-4D97-AF65-F5344CB8AC3E}">
        <p14:creationId xmlns:p14="http://schemas.microsoft.com/office/powerpoint/2010/main" val="22730498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normAutofit fontScale="90000"/>
          </a:bodyPr>
          <a:lstStyle/>
          <a:p>
            <a:r>
              <a:rPr lang="en-AU" i="1" dirty="0" smtClean="0"/>
              <a:t/>
            </a:r>
            <a:br>
              <a:rPr lang="en-AU" i="1" dirty="0" smtClean="0"/>
            </a:br>
            <a:r>
              <a:rPr lang="en-AU" i="1" dirty="0"/>
              <a:t/>
            </a:r>
            <a:br>
              <a:rPr lang="en-AU" i="1" dirty="0"/>
            </a:br>
            <a:r>
              <a:rPr lang="en-AU" dirty="0" smtClean="0"/>
              <a:t/>
            </a:r>
            <a:br>
              <a:rPr lang="en-AU" dirty="0" smtClean="0"/>
            </a:br>
            <a:r>
              <a:rPr lang="en-AU" sz="3100" b="1" dirty="0" smtClean="0">
                <a:latin typeface="Century Gothic"/>
                <a:cs typeface="Century Gothic"/>
              </a:rPr>
              <a:t>Gender &amp; Leadership in </a:t>
            </a:r>
            <a:r>
              <a:rPr lang="en-AU" sz="3100" b="1" dirty="0">
                <a:latin typeface="Century Gothic"/>
                <a:cs typeface="Century Gothic"/>
              </a:rPr>
              <a:t>O</a:t>
            </a:r>
            <a:r>
              <a:rPr lang="en-AU" sz="3100" b="1" dirty="0" smtClean="0">
                <a:latin typeface="Century Gothic"/>
                <a:cs typeface="Century Gothic"/>
              </a:rPr>
              <a:t>bstetrics &amp; Gynaecology (O&amp;G) </a:t>
            </a:r>
            <a:r>
              <a:rPr lang="en-AU" sz="3100" dirty="0" smtClean="0">
                <a:latin typeface="Century Gothic"/>
                <a:cs typeface="Century Gothic"/>
              </a:rPr>
              <a:t/>
            </a:r>
            <a:br>
              <a:rPr lang="en-AU" sz="3100" dirty="0" smtClean="0">
                <a:latin typeface="Century Gothic"/>
                <a:cs typeface="Century Gothic"/>
              </a:rPr>
            </a:br>
            <a:r>
              <a:rPr lang="en-AU" sz="2900" b="1" dirty="0" smtClean="0">
                <a:latin typeface="Century Gothic"/>
                <a:cs typeface="Century Gothic"/>
              </a:rPr>
              <a:t/>
            </a:r>
            <a:br>
              <a:rPr lang="en-AU" sz="2900" b="1" dirty="0" smtClean="0">
                <a:latin typeface="Century Gothic"/>
                <a:cs typeface="Century Gothic"/>
              </a:rPr>
            </a:br>
            <a:r>
              <a:rPr lang="en-AU" sz="2900" b="1" dirty="0" smtClean="0">
                <a:latin typeface="Century Gothic"/>
                <a:cs typeface="Century Gothic"/>
              </a:rPr>
              <a:t>PRIMARY (Institutional) </a:t>
            </a:r>
            <a:br>
              <a:rPr lang="en-AU" sz="2900" b="1" dirty="0" smtClean="0">
                <a:latin typeface="Century Gothic"/>
                <a:cs typeface="Century Gothic"/>
              </a:rPr>
            </a:br>
            <a:r>
              <a:rPr lang="en-AU" sz="2200" dirty="0" smtClean="0">
                <a:latin typeface="Century Gothic"/>
                <a:cs typeface="Century Gothic"/>
              </a:rPr>
              <a:t>Is there gender equity of leadership within O&amp;G training institutions in </a:t>
            </a:r>
            <a:r>
              <a:rPr lang="en-AU" sz="2200" dirty="0">
                <a:latin typeface="Century Gothic"/>
                <a:cs typeface="Century Gothic"/>
              </a:rPr>
              <a:t>Australia </a:t>
            </a:r>
            <a:r>
              <a:rPr lang="en-AU" sz="2200" dirty="0" smtClean="0">
                <a:latin typeface="Century Gothic"/>
                <a:cs typeface="Century Gothic"/>
              </a:rPr>
              <a:t>&amp; New Zealand?</a:t>
            </a:r>
            <a:br>
              <a:rPr lang="en-AU" sz="2200" dirty="0" smtClean="0">
                <a:latin typeface="Century Gothic"/>
                <a:cs typeface="Century Gothic"/>
              </a:rPr>
            </a:br>
            <a:r>
              <a:rPr lang="en-AU" sz="2900" dirty="0" smtClean="0">
                <a:latin typeface="Century Gothic"/>
                <a:cs typeface="Century Gothic"/>
              </a:rPr>
              <a:t/>
            </a:r>
            <a:br>
              <a:rPr lang="en-AU" sz="2900" dirty="0" smtClean="0">
                <a:latin typeface="Century Gothic"/>
                <a:cs typeface="Century Gothic"/>
              </a:rPr>
            </a:br>
            <a:r>
              <a:rPr lang="en-AU" sz="2400" b="1" dirty="0" smtClean="0">
                <a:latin typeface="Century Gothic"/>
                <a:cs typeface="Century Gothic"/>
              </a:rPr>
              <a:t>SECONDARY (Membership)</a:t>
            </a:r>
            <a:r>
              <a:rPr lang="en-AU" sz="2400" b="1" dirty="0">
                <a:latin typeface="Century Gothic"/>
                <a:cs typeface="Century Gothic"/>
              </a:rPr>
              <a:t/>
            </a:r>
            <a:br>
              <a:rPr lang="en-AU" sz="2400" b="1" dirty="0">
                <a:latin typeface="Century Gothic"/>
                <a:cs typeface="Century Gothic"/>
              </a:rPr>
            </a:br>
            <a:r>
              <a:rPr lang="en-AU" sz="2200" dirty="0" smtClean="0">
                <a:latin typeface="Century Gothic"/>
                <a:cs typeface="Century Gothic"/>
              </a:rPr>
              <a:t> </a:t>
            </a:r>
            <a:r>
              <a:rPr lang="en-AU" sz="2200" dirty="0" smtClean="0">
                <a:latin typeface="Century Gothic"/>
                <a:cs typeface="Century Gothic"/>
              </a:rPr>
              <a:t>What current leadership positions to members hold?</a:t>
            </a:r>
            <a:r>
              <a:rPr lang="en-AU" sz="2200" dirty="0" smtClean="0">
                <a:latin typeface="Century Gothic"/>
                <a:cs typeface="Century Gothic"/>
              </a:rPr>
              <a:t/>
            </a:r>
            <a:br>
              <a:rPr lang="en-AU" sz="2200" dirty="0" smtClean="0">
                <a:latin typeface="Century Gothic"/>
                <a:cs typeface="Century Gothic"/>
              </a:rPr>
            </a:br>
            <a:r>
              <a:rPr lang="en-AU" sz="2200" dirty="0" smtClean="0">
                <a:latin typeface="Century Gothic"/>
                <a:cs typeface="Century Gothic"/>
              </a:rPr>
              <a:t>Does </a:t>
            </a:r>
            <a:r>
              <a:rPr lang="en-AU" sz="2200" dirty="0">
                <a:latin typeface="Century Gothic"/>
                <a:cs typeface="Century Gothic"/>
              </a:rPr>
              <a:t>desire for leadership </a:t>
            </a:r>
            <a:r>
              <a:rPr lang="en-AU" sz="2200" dirty="0" smtClean="0">
                <a:latin typeface="Century Gothic"/>
                <a:cs typeface="Century Gothic"/>
              </a:rPr>
              <a:t>differ </a:t>
            </a:r>
            <a:r>
              <a:rPr lang="en-AU" sz="2200" dirty="0">
                <a:latin typeface="Century Gothic"/>
                <a:cs typeface="Century Gothic"/>
              </a:rPr>
              <a:t>between </a:t>
            </a:r>
            <a:r>
              <a:rPr lang="en-AU" sz="2200" dirty="0" smtClean="0">
                <a:latin typeface="Century Gothic"/>
                <a:cs typeface="Century Gothic"/>
              </a:rPr>
              <a:t>genders?</a:t>
            </a:r>
            <a:br>
              <a:rPr lang="en-AU" sz="2200" dirty="0" smtClean="0">
                <a:latin typeface="Century Gothic"/>
                <a:cs typeface="Century Gothic"/>
              </a:rPr>
            </a:br>
            <a:r>
              <a:rPr lang="en-AU" sz="2200" dirty="0" smtClean="0">
                <a:latin typeface="Century Gothic"/>
                <a:cs typeface="Century Gothic"/>
              </a:rPr>
              <a:t> </a:t>
            </a:r>
            <a:r>
              <a:rPr lang="en-AU" sz="2200" dirty="0" smtClean="0">
                <a:latin typeface="Century Gothic"/>
                <a:cs typeface="Century Gothic"/>
              </a:rPr>
              <a:t>Have</a:t>
            </a:r>
            <a:r>
              <a:rPr lang="en-AU" sz="2200" dirty="0" smtClean="0">
                <a:latin typeface="Century Gothic"/>
                <a:cs typeface="Century Gothic"/>
              </a:rPr>
              <a:t> </a:t>
            </a:r>
            <a:r>
              <a:rPr lang="en-AU" sz="2200" dirty="0" smtClean="0">
                <a:latin typeface="Century Gothic"/>
                <a:cs typeface="Century Gothic"/>
              </a:rPr>
              <a:t>members </a:t>
            </a:r>
            <a:r>
              <a:rPr lang="en-AU" sz="2200" dirty="0" smtClean="0">
                <a:latin typeface="Century Gothic"/>
                <a:cs typeface="Century Gothic"/>
              </a:rPr>
              <a:t>experienced gender </a:t>
            </a:r>
            <a:r>
              <a:rPr lang="en-AU" sz="2200" dirty="0" smtClean="0">
                <a:latin typeface="Century Gothic"/>
                <a:cs typeface="Century Gothic"/>
              </a:rPr>
              <a:t>bias?  </a:t>
            </a:r>
            <a:br>
              <a:rPr lang="en-AU" sz="2200" dirty="0" smtClean="0">
                <a:latin typeface="Century Gothic"/>
                <a:cs typeface="Century Gothic"/>
              </a:rPr>
            </a:br>
            <a:r>
              <a:rPr lang="en-AU" sz="2200" dirty="0" smtClean="0">
                <a:latin typeface="Century Gothic"/>
                <a:cs typeface="Century Gothic"/>
              </a:rPr>
              <a:t>Should RANZCOG consider gender quotas? </a:t>
            </a:r>
            <a:br>
              <a:rPr lang="en-AU" sz="2200" dirty="0" smtClean="0">
                <a:latin typeface="Century Gothic"/>
                <a:cs typeface="Century Gothic"/>
              </a:rPr>
            </a:br>
            <a:r>
              <a:rPr lang="en-AU" sz="3100" i="1" dirty="0" smtClean="0">
                <a:latin typeface="Century Gothic"/>
                <a:cs typeface="Century Gothic"/>
              </a:rPr>
              <a:t/>
            </a:r>
            <a:br>
              <a:rPr lang="en-AU" sz="3100" i="1" dirty="0" smtClean="0">
                <a:latin typeface="Century Gothic"/>
                <a:cs typeface="Century Gothic"/>
              </a:rPr>
            </a:br>
            <a:r>
              <a:rPr lang="en-AU" sz="3100" i="1" dirty="0" smtClean="0">
                <a:latin typeface="Century Gothic"/>
                <a:cs typeface="Century Gothic"/>
              </a:rPr>
              <a:t/>
            </a:r>
            <a:br>
              <a:rPr lang="en-AU" sz="3100" i="1" dirty="0" smtClean="0">
                <a:latin typeface="Century Gothic"/>
                <a:cs typeface="Century Gothic"/>
              </a:rPr>
            </a:br>
            <a:endParaRPr lang="en-US" sz="3100" i="1" dirty="0">
              <a:latin typeface="Century Gothic"/>
              <a:cs typeface="Century Gothic"/>
            </a:endParaRPr>
          </a:p>
        </p:txBody>
      </p:sp>
      <p:pic>
        <p:nvPicPr>
          <p:cNvPr id="4" name="Picture 3"/>
          <p:cNvPicPr>
            <a:picLocks noChangeAspect="1"/>
          </p:cNvPicPr>
          <p:nvPr/>
        </p:nvPicPr>
        <p:blipFill>
          <a:blip r:embed="rId3"/>
          <a:stretch>
            <a:fillRect/>
          </a:stretch>
        </p:blipFill>
        <p:spPr>
          <a:xfrm>
            <a:off x="0" y="6151098"/>
            <a:ext cx="2565676" cy="706903"/>
          </a:xfrm>
          <a:prstGeom prst="rect">
            <a:avLst/>
          </a:prstGeom>
        </p:spPr>
      </p:pic>
      <p:pic>
        <p:nvPicPr>
          <p:cNvPr id="5" name="Picture 4"/>
          <p:cNvPicPr>
            <a:picLocks noChangeAspect="1"/>
          </p:cNvPicPr>
          <p:nvPr/>
        </p:nvPicPr>
        <p:blipFill>
          <a:blip r:embed="rId4"/>
          <a:stretch>
            <a:fillRect/>
          </a:stretch>
        </p:blipFill>
        <p:spPr>
          <a:xfrm>
            <a:off x="6608055" y="5917405"/>
            <a:ext cx="2535947" cy="940596"/>
          </a:xfrm>
          <a:prstGeom prst="rect">
            <a:avLst/>
          </a:prstGeom>
        </p:spPr>
      </p:pic>
    </p:spTree>
    <p:extLst>
      <p:ext uri="{BB962C8B-B14F-4D97-AF65-F5344CB8AC3E}">
        <p14:creationId xmlns:p14="http://schemas.microsoft.com/office/powerpoint/2010/main" val="293158749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6151098"/>
            <a:ext cx="2565676" cy="706903"/>
          </a:xfrm>
          <a:prstGeom prst="rect">
            <a:avLst/>
          </a:prstGeom>
        </p:spPr>
      </p:pic>
      <p:pic>
        <p:nvPicPr>
          <p:cNvPr id="8" name="Picture 7"/>
          <p:cNvPicPr>
            <a:picLocks noChangeAspect="1"/>
          </p:cNvPicPr>
          <p:nvPr/>
        </p:nvPicPr>
        <p:blipFill>
          <a:blip r:embed="rId4"/>
          <a:stretch>
            <a:fillRect/>
          </a:stretch>
        </p:blipFill>
        <p:spPr>
          <a:xfrm>
            <a:off x="2" y="224967"/>
            <a:ext cx="4296463" cy="1947731"/>
          </a:xfrm>
          <a:prstGeom prst="rect">
            <a:avLst/>
          </a:prstGeom>
        </p:spPr>
      </p:pic>
      <p:pic>
        <p:nvPicPr>
          <p:cNvPr id="9" name="Picture 8"/>
          <p:cNvPicPr>
            <a:picLocks noChangeAspect="1"/>
          </p:cNvPicPr>
          <p:nvPr/>
        </p:nvPicPr>
        <p:blipFill>
          <a:blip r:embed="rId5"/>
          <a:stretch>
            <a:fillRect/>
          </a:stretch>
        </p:blipFill>
        <p:spPr>
          <a:xfrm>
            <a:off x="4134563" y="224968"/>
            <a:ext cx="5009439" cy="6413851"/>
          </a:xfrm>
          <a:prstGeom prst="rect">
            <a:avLst/>
          </a:prstGeom>
        </p:spPr>
      </p:pic>
      <p:sp>
        <p:nvSpPr>
          <p:cNvPr id="10" name="TextBox 9"/>
          <p:cNvSpPr txBox="1"/>
          <p:nvPr/>
        </p:nvSpPr>
        <p:spPr>
          <a:xfrm>
            <a:off x="378327" y="2702662"/>
            <a:ext cx="3296838" cy="286232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b="1" dirty="0" smtClean="0">
                <a:latin typeface="+mj-lt"/>
                <a:cs typeface="Apple Chancery"/>
              </a:rPr>
              <a:t>Vision</a:t>
            </a:r>
            <a:r>
              <a:rPr lang="en-US" dirty="0" smtClean="0">
                <a:latin typeface="+mj-lt"/>
                <a:cs typeface="Apple Chancery"/>
              </a:rPr>
              <a:t> – Excellence in women’s health. To be the leading authority in women’s health in Australia and New Zealand. </a:t>
            </a:r>
          </a:p>
          <a:p>
            <a:endParaRPr lang="en-US" dirty="0">
              <a:latin typeface="+mj-lt"/>
            </a:endParaRPr>
          </a:p>
          <a:p>
            <a:r>
              <a:rPr lang="en-US" b="1" dirty="0" smtClean="0">
                <a:latin typeface="+mj-lt"/>
                <a:cs typeface="Apple Chancery"/>
              </a:rPr>
              <a:t>Mission</a:t>
            </a:r>
            <a:r>
              <a:rPr lang="en-US" dirty="0" smtClean="0">
                <a:latin typeface="+mj-lt"/>
                <a:cs typeface="Apple Chancery"/>
              </a:rPr>
              <a:t> – Through education and training, advocacy and policy development we influence he standard of care delivered in our community. </a:t>
            </a:r>
            <a:endParaRPr lang="en-US" dirty="0">
              <a:latin typeface="+mj-lt"/>
              <a:cs typeface="Apple Chancery"/>
            </a:endParaRPr>
          </a:p>
        </p:txBody>
      </p:sp>
    </p:spTree>
    <p:extLst>
      <p:ext uri="{BB962C8B-B14F-4D97-AF65-F5344CB8AC3E}">
        <p14:creationId xmlns:p14="http://schemas.microsoft.com/office/powerpoint/2010/main" val="310265866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rot="327521">
            <a:off x="4485980" y="212389"/>
            <a:ext cx="4611813" cy="307272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p:cNvPicPr>
            <a:picLocks noChangeAspect="1"/>
          </p:cNvPicPr>
          <p:nvPr/>
        </p:nvPicPr>
        <p:blipFill>
          <a:blip r:embed="rId4"/>
          <a:stretch>
            <a:fillRect/>
          </a:stretch>
        </p:blipFill>
        <p:spPr>
          <a:xfrm rot="21316737">
            <a:off x="43545" y="176773"/>
            <a:ext cx="4497361" cy="2535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1" name="Picture 20"/>
          <p:cNvPicPr>
            <a:picLocks noChangeAspect="1"/>
          </p:cNvPicPr>
          <p:nvPr/>
        </p:nvPicPr>
        <p:blipFill>
          <a:blip r:embed="rId5"/>
          <a:stretch>
            <a:fillRect/>
          </a:stretch>
        </p:blipFill>
        <p:spPr>
          <a:xfrm rot="287612">
            <a:off x="4420967" y="4859063"/>
            <a:ext cx="5666014" cy="192885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3" name="Picture 22"/>
          <p:cNvPicPr>
            <a:picLocks noChangeAspect="1"/>
          </p:cNvPicPr>
          <p:nvPr/>
        </p:nvPicPr>
        <p:blipFill>
          <a:blip r:embed="rId6"/>
          <a:stretch>
            <a:fillRect/>
          </a:stretch>
        </p:blipFill>
        <p:spPr>
          <a:xfrm>
            <a:off x="139254" y="5537261"/>
            <a:ext cx="4211031" cy="107782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2" name="Picture 21"/>
          <p:cNvPicPr>
            <a:picLocks noChangeAspect="1"/>
          </p:cNvPicPr>
          <p:nvPr/>
        </p:nvPicPr>
        <p:blipFill>
          <a:blip r:embed="rId7"/>
          <a:stretch>
            <a:fillRect/>
          </a:stretch>
        </p:blipFill>
        <p:spPr>
          <a:xfrm rot="21172317">
            <a:off x="79421" y="2583632"/>
            <a:ext cx="5655831" cy="248948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9" name="Picture 18"/>
          <p:cNvPicPr>
            <a:picLocks noChangeAspect="1"/>
          </p:cNvPicPr>
          <p:nvPr/>
        </p:nvPicPr>
        <p:blipFill>
          <a:blip r:embed="rId8"/>
          <a:stretch>
            <a:fillRect/>
          </a:stretch>
        </p:blipFill>
        <p:spPr>
          <a:xfrm>
            <a:off x="3789996" y="2893348"/>
            <a:ext cx="5588000" cy="1498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Picture 12"/>
          <p:cNvPicPr>
            <a:picLocks noChangeAspect="1"/>
          </p:cNvPicPr>
          <p:nvPr/>
        </p:nvPicPr>
        <p:blipFill>
          <a:blip r:embed="rId9"/>
          <a:stretch>
            <a:fillRect/>
          </a:stretch>
        </p:blipFill>
        <p:spPr>
          <a:xfrm rot="21369899">
            <a:off x="1700647" y="4292190"/>
            <a:ext cx="4801532" cy="111464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14502403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Methodology</a:t>
            </a:r>
            <a:r>
              <a:rPr lang="en-US" dirty="0" smtClean="0"/>
              <a:t> </a:t>
            </a:r>
            <a:endParaRPr lang="en-US" dirty="0"/>
          </a:p>
        </p:txBody>
      </p:sp>
      <p:sp>
        <p:nvSpPr>
          <p:cNvPr id="3" name="Content Placeholder 2"/>
          <p:cNvSpPr>
            <a:spLocks noGrp="1"/>
          </p:cNvSpPr>
          <p:nvPr>
            <p:ph idx="1"/>
          </p:nvPr>
        </p:nvSpPr>
        <p:spPr>
          <a:xfrm>
            <a:off x="457200" y="1600202"/>
            <a:ext cx="8229600" cy="3903132"/>
          </a:xfrm>
        </p:spPr>
        <p:txBody>
          <a:bodyPr>
            <a:normAutofit fontScale="92500" lnSpcReduction="10000"/>
          </a:bodyPr>
          <a:lstStyle/>
          <a:p>
            <a:r>
              <a:rPr lang="en-US" dirty="0" smtClean="0"/>
              <a:t>Literature review.</a:t>
            </a:r>
          </a:p>
          <a:p>
            <a:r>
              <a:rPr lang="en-US" dirty="0" smtClean="0"/>
              <a:t>Survey all trainees and fellows.</a:t>
            </a:r>
          </a:p>
          <a:p>
            <a:r>
              <a:rPr lang="en-US" dirty="0"/>
              <a:t>Access public documents for all:</a:t>
            </a:r>
          </a:p>
          <a:p>
            <a:pPr lvl="1"/>
            <a:r>
              <a:rPr lang="en-US" dirty="0"/>
              <a:t>RANZCOG leadership positions.</a:t>
            </a:r>
          </a:p>
          <a:p>
            <a:pPr lvl="1"/>
            <a:r>
              <a:rPr lang="en-US" dirty="0"/>
              <a:t>RANZCOG accredited hospitals in Australia &amp; NZ.</a:t>
            </a:r>
          </a:p>
          <a:p>
            <a:pPr lvl="1"/>
            <a:r>
              <a:rPr lang="en-US" dirty="0"/>
              <a:t>O&amp;G university departments in Australia &amp; NZ</a:t>
            </a:r>
            <a:r>
              <a:rPr lang="en-US" dirty="0" smtClean="0"/>
              <a:t>.</a:t>
            </a:r>
          </a:p>
          <a:p>
            <a:r>
              <a:rPr lang="en-US" dirty="0" smtClean="0"/>
              <a:t>Data analysis.</a:t>
            </a:r>
          </a:p>
          <a:p>
            <a:r>
              <a:rPr lang="en-US" dirty="0" smtClean="0"/>
              <a:t>Situate findings within the literature.</a:t>
            </a:r>
          </a:p>
          <a:p>
            <a:pPr marL="0" indent="0">
              <a:buNone/>
            </a:pPr>
            <a:endParaRPr lang="en-US" dirty="0" smtClean="0"/>
          </a:p>
        </p:txBody>
      </p:sp>
      <p:pic>
        <p:nvPicPr>
          <p:cNvPr id="4" name="Picture 3"/>
          <p:cNvPicPr>
            <a:picLocks noChangeAspect="1"/>
          </p:cNvPicPr>
          <p:nvPr/>
        </p:nvPicPr>
        <p:blipFill>
          <a:blip r:embed="rId3"/>
          <a:stretch>
            <a:fillRect/>
          </a:stretch>
        </p:blipFill>
        <p:spPr>
          <a:xfrm>
            <a:off x="0" y="6151098"/>
            <a:ext cx="2565676" cy="706903"/>
          </a:xfrm>
          <a:prstGeom prst="rect">
            <a:avLst/>
          </a:prstGeom>
        </p:spPr>
      </p:pic>
      <p:pic>
        <p:nvPicPr>
          <p:cNvPr id="5" name="Picture 4"/>
          <p:cNvPicPr>
            <a:picLocks noChangeAspect="1"/>
          </p:cNvPicPr>
          <p:nvPr/>
        </p:nvPicPr>
        <p:blipFill>
          <a:blip r:embed="rId4"/>
          <a:stretch>
            <a:fillRect/>
          </a:stretch>
        </p:blipFill>
        <p:spPr>
          <a:xfrm>
            <a:off x="6608055" y="5917405"/>
            <a:ext cx="2535947" cy="940596"/>
          </a:xfrm>
          <a:prstGeom prst="rect">
            <a:avLst/>
          </a:prstGeom>
        </p:spPr>
      </p:pic>
    </p:spTree>
    <p:extLst>
      <p:ext uri="{BB962C8B-B14F-4D97-AF65-F5344CB8AC3E}">
        <p14:creationId xmlns:p14="http://schemas.microsoft.com/office/powerpoint/2010/main" val="238719837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SurveyMonkey_114439098-21 (dragged).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3571" y="-199572"/>
            <a:ext cx="10014857" cy="7738753"/>
          </a:xfrm>
          <a:prstGeom prst="rect">
            <a:avLst/>
          </a:prstGeom>
        </p:spPr>
      </p:pic>
    </p:spTree>
    <p:extLst>
      <p:ext uri="{BB962C8B-B14F-4D97-AF65-F5344CB8AC3E}">
        <p14:creationId xmlns:p14="http://schemas.microsoft.com/office/powerpoint/2010/main" val="267123060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urveyMonkey_114439098-21 (dragged).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285" y="-272142"/>
            <a:ext cx="9615714" cy="7430324"/>
          </a:xfrm>
          <a:prstGeom prst="rect">
            <a:avLst/>
          </a:prstGeom>
        </p:spPr>
      </p:pic>
    </p:spTree>
    <p:extLst>
      <p:ext uri="{BB962C8B-B14F-4D97-AF65-F5344CB8AC3E}">
        <p14:creationId xmlns:p14="http://schemas.microsoft.com/office/powerpoint/2010/main" val="19398744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p:nvPr>
            <p:extLst>
              <p:ext uri="{D42A27DB-BD31-4B8C-83A1-F6EECF244321}">
                <p14:modId xmlns:p14="http://schemas.microsoft.com/office/powerpoint/2010/main" val="2528631208"/>
              </p:ext>
            </p:extLst>
          </p:nvPr>
        </p:nvGraphicFramePr>
        <p:xfrm>
          <a:off x="1462270" y="736761"/>
          <a:ext cx="7427730" cy="5645262"/>
        </p:xfrm>
        <a:graphic>
          <a:graphicData uri="http://schemas.openxmlformats.org/drawingml/2006/chart">
            <c:chart xmlns:c="http://schemas.openxmlformats.org/drawingml/2006/chart" xmlns:r="http://schemas.openxmlformats.org/officeDocument/2006/relationships" r:id="rId3"/>
          </a:graphicData>
        </a:graphic>
      </p:graphicFrame>
      <p:sp>
        <p:nvSpPr>
          <p:cNvPr id="8" name="Title 7"/>
          <p:cNvSpPr>
            <a:spLocks noGrp="1"/>
          </p:cNvSpPr>
          <p:nvPr>
            <p:ph type="title"/>
          </p:nvPr>
        </p:nvSpPr>
        <p:spPr>
          <a:xfrm rot="16200000">
            <a:off x="-2222815" y="2511470"/>
            <a:ext cx="6254228" cy="1808598"/>
          </a:xfrm>
        </p:spPr>
        <p:txBody>
          <a:bodyPr>
            <a:normAutofit/>
          </a:bodyPr>
          <a:lstStyle/>
          <a:p>
            <a:r>
              <a:rPr lang="en-US" sz="4000" dirty="0" smtClean="0"/>
              <a:t>RANZCOG leadership positions</a:t>
            </a:r>
            <a:endParaRPr lang="en-US" sz="4000" dirty="0"/>
          </a:p>
        </p:txBody>
      </p:sp>
    </p:spTree>
    <p:extLst>
      <p:ext uri="{BB962C8B-B14F-4D97-AF65-F5344CB8AC3E}">
        <p14:creationId xmlns:p14="http://schemas.microsoft.com/office/powerpoint/2010/main" val="114212004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6972</TotalTime>
  <Words>1345</Words>
  <Application>Microsoft Macintosh PowerPoint</Application>
  <PresentationFormat>On-screen Show (4:3)</PresentationFormat>
  <Paragraphs>193</Paragraphs>
  <Slides>13</Slides>
  <Notes>12</Notes>
  <HiddenSlides>1</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Gender &amp; Leadership in Obstetrics &amp; Gynaecology</vt:lpstr>
      <vt:lpstr>PowerPoint Presentation</vt:lpstr>
      <vt:lpstr>   Gender &amp; Leadership in Obstetrics &amp; Gynaecology (O&amp;G)   PRIMARY (Institutional)  Is there gender equity of leadership within O&amp;G training institutions in Australia &amp; New Zealand?  SECONDARY (Membership)  What current leadership positions to members hold? Does desire for leadership differ between genders?  Have members experienced gender bias?   Should RANZCOG consider gender quotas?    </vt:lpstr>
      <vt:lpstr>PowerPoint Presentation</vt:lpstr>
      <vt:lpstr>PowerPoint Presentation</vt:lpstr>
      <vt:lpstr>Methodology </vt:lpstr>
      <vt:lpstr>PowerPoint Presentation</vt:lpstr>
      <vt:lpstr>PowerPoint Presentation</vt:lpstr>
      <vt:lpstr>RANZCOG leadership positions</vt:lpstr>
      <vt:lpstr>Accredited hospitals HOD </vt:lpstr>
      <vt:lpstr>University O&amp;G  Department Head</vt:lpstr>
      <vt:lpstr>Final thoughts</vt:lpstr>
      <vt:lpstr>Agenda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Masters of Clinical Education Presentation </dc:title>
  <dc:creator>Kirsten Connan</dc:creator>
  <cp:lastModifiedBy>Kirsten Connan</cp:lastModifiedBy>
  <cp:revision>195</cp:revision>
  <cp:lastPrinted>2017-08-12T03:41:38Z</cp:lastPrinted>
  <dcterms:created xsi:type="dcterms:W3CDTF">2017-07-30T01:26:35Z</dcterms:created>
  <dcterms:modified xsi:type="dcterms:W3CDTF">2017-10-22T07:15:54Z</dcterms:modified>
</cp:coreProperties>
</file>